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0"/>
  </p:notesMasterIdLst>
  <p:sldIdLst>
    <p:sldId id="286" r:id="rId2"/>
    <p:sldId id="268" r:id="rId3"/>
    <p:sldId id="262" r:id="rId4"/>
    <p:sldId id="263" r:id="rId5"/>
    <p:sldId id="264" r:id="rId6"/>
    <p:sldId id="265" r:id="rId7"/>
    <p:sldId id="270" r:id="rId8"/>
    <p:sldId id="271" r:id="rId9"/>
    <p:sldId id="273" r:id="rId10"/>
    <p:sldId id="275" r:id="rId11"/>
    <p:sldId id="274" r:id="rId12"/>
    <p:sldId id="277" r:id="rId13"/>
    <p:sldId id="276" r:id="rId14"/>
    <p:sldId id="280" r:id="rId15"/>
    <p:sldId id="278" r:id="rId16"/>
    <p:sldId id="279" r:id="rId17"/>
    <p:sldId id="281" r:id="rId18"/>
    <p:sldId id="282" r:id="rId19"/>
    <p:sldId id="283" r:id="rId20"/>
    <p:sldId id="284" r:id="rId21"/>
    <p:sldId id="26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33" r:id="rId37"/>
    <p:sldId id="334" r:id="rId38"/>
    <p:sldId id="322" r:id="rId39"/>
    <p:sldId id="323" r:id="rId40"/>
    <p:sldId id="324" r:id="rId41"/>
    <p:sldId id="325" r:id="rId42"/>
    <p:sldId id="332" r:id="rId43"/>
    <p:sldId id="326" r:id="rId44"/>
    <p:sldId id="327" r:id="rId45"/>
    <p:sldId id="328" r:id="rId46"/>
    <p:sldId id="331" r:id="rId47"/>
    <p:sldId id="329" r:id="rId48"/>
    <p:sldId id="330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32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6EC"/>
    <a:srgbClr val="9FBBE9"/>
    <a:srgbClr val="B0BCEE"/>
    <a:srgbClr val="99CCFF"/>
    <a:srgbClr val="66FF33"/>
    <a:srgbClr val="33CC33"/>
    <a:srgbClr val="FDEADA"/>
    <a:srgbClr val="FAC090"/>
    <a:srgbClr val="00B05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429" autoAdjust="0"/>
  </p:normalViewPr>
  <p:slideViewPr>
    <p:cSldViewPr>
      <p:cViewPr>
        <p:scale>
          <a:sx n="100" d="100"/>
          <a:sy n="100" d="100"/>
        </p:scale>
        <p:origin x="1326" y="264"/>
      </p:cViewPr>
      <p:guideLst>
        <p:guide orient="horz" pos="3022"/>
        <p:guide pos="204"/>
        <p:guide orient="horz" pos="3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4489B-67AB-4DE2-9E4F-4BEB36A13A56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98509-7F84-46E5-8F38-391D47F86C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3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98509-7F84-46E5-8F38-391D47F86C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03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98509-7F84-46E5-8F38-391D47F86C5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77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B71D7-8DF2-4D93-8244-49FEC833EBF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14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B71D7-8DF2-4D93-8244-49FEC833EBF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27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57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9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5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9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8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47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48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65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97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6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8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49CE7-6B4E-4E4C-B205-9C1C3BF5634F}" type="datetimeFigureOut">
              <a:rPr lang="zh-TW" altLang="en-US" smtClean="0"/>
              <a:t>2015/6/9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A2D95-4FE1-4CA1-820D-BF5AF9F26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95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4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18.gi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42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22.png"/><Relationship Id="rId4" Type="http://schemas.openxmlformats.org/officeDocument/2006/relationships/image" Target="../media/image6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3" Type="http://schemas.openxmlformats.org/officeDocument/2006/relationships/image" Target="../media/image19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28.png"/><Relationship Id="rId2" Type="http://schemas.openxmlformats.org/officeDocument/2006/relationships/image" Target="../media/image18.gif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g"/><Relationship Id="rId4" Type="http://schemas.openxmlformats.org/officeDocument/2006/relationships/image" Target="../media/image42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jp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jpg"/><Relationship Id="rId9" Type="http://schemas.openxmlformats.org/officeDocument/2006/relationships/image" Target="../media/image85.png"/><Relationship Id="rId14" Type="http://schemas.openxmlformats.org/officeDocument/2006/relationships/image" Target="../media/image8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0.png"/><Relationship Id="rId3" Type="http://schemas.openxmlformats.org/officeDocument/2006/relationships/image" Target="../media/image92.png"/><Relationship Id="rId7" Type="http://schemas.openxmlformats.org/officeDocument/2006/relationships/image" Target="../media/image81.jpg"/><Relationship Id="rId12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7.png"/><Relationship Id="rId5" Type="http://schemas.openxmlformats.org/officeDocument/2006/relationships/image" Target="../media/image94.png"/><Relationship Id="rId10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Relationship Id="rId14" Type="http://schemas.openxmlformats.org/officeDocument/2006/relationships/image" Target="../media/image8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9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86.png"/><Relationship Id="rId5" Type="http://schemas.openxmlformats.org/officeDocument/2006/relationships/image" Target="../media/image99.png"/><Relationship Id="rId15" Type="http://schemas.openxmlformats.org/officeDocument/2006/relationships/image" Target="../media/image88.jpg"/><Relationship Id="rId10" Type="http://schemas.openxmlformats.org/officeDocument/2006/relationships/image" Target="../media/image85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7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2.png"/><Relationship Id="rId7" Type="http://schemas.openxmlformats.org/officeDocument/2006/relationships/image" Target="../media/image8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jpg"/><Relationship Id="rId5" Type="http://schemas.openxmlformats.org/officeDocument/2006/relationships/image" Target="../media/image81.jpg"/><Relationship Id="rId10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4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05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4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06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4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07.png"/><Relationship Id="rId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2.png"/><Relationship Id="rId7" Type="http://schemas.openxmlformats.org/officeDocument/2006/relationships/image" Target="../media/image8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jpg"/><Relationship Id="rId5" Type="http://schemas.openxmlformats.org/officeDocument/2006/relationships/image" Target="../media/image81.jpg"/><Relationship Id="rId10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4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8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8.jpg"/><Relationship Id="rId3" Type="http://schemas.openxmlformats.org/officeDocument/2006/relationships/image" Target="../media/image108.png"/><Relationship Id="rId12" Type="http://schemas.openxmlformats.org/officeDocument/2006/relationships/image" Target="../media/image112.png"/><Relationship Id="rId17" Type="http://schemas.openxmlformats.org/officeDocument/2006/relationships/image" Target="../media/image90.png"/><Relationship Id="rId2" Type="http://schemas.openxmlformats.org/officeDocument/2006/relationships/image" Target="../media/image78.jp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320.png"/><Relationship Id="rId5" Type="http://schemas.openxmlformats.org/officeDocument/2006/relationships/image" Target="../media/image110.png"/><Relationship Id="rId15" Type="http://schemas.openxmlformats.org/officeDocument/2006/relationships/image" Target="../media/image87.png"/><Relationship Id="rId4" Type="http://schemas.openxmlformats.org/officeDocument/2006/relationships/image" Target="../media/image109.png"/><Relationship Id="rId1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3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14.pn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3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15.pn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3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16.png"/><Relationship Id="rId9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gif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9.png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8.png"/><Relationship Id="rId11" Type="http://schemas.openxmlformats.org/officeDocument/2006/relationships/image" Target="../media/image87.png"/><Relationship Id="rId5" Type="http://schemas.openxmlformats.org/officeDocument/2006/relationships/image" Target="../media/image117.png"/><Relationship Id="rId10" Type="http://schemas.openxmlformats.org/officeDocument/2006/relationships/image" Target="../media/image86.png"/><Relationship Id="rId4" Type="http://schemas.openxmlformats.org/officeDocument/2006/relationships/image" Target="../media/image78.jpg"/><Relationship Id="rId9" Type="http://schemas.openxmlformats.org/officeDocument/2006/relationships/image" Target="../media/image85.png"/><Relationship Id="rId14" Type="http://schemas.openxmlformats.org/officeDocument/2006/relationships/image" Target="../media/image8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8.png"/><Relationship Id="rId7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jpg"/><Relationship Id="rId4" Type="http://schemas.openxmlformats.org/officeDocument/2006/relationships/image" Target="../media/image119.png"/><Relationship Id="rId9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jpg"/><Relationship Id="rId3" Type="http://schemas.openxmlformats.org/officeDocument/2006/relationships/image" Target="../media/image78.jpg"/><Relationship Id="rId7" Type="http://schemas.openxmlformats.org/officeDocument/2006/relationships/image" Target="../media/image120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89.png"/><Relationship Id="rId5" Type="http://schemas.openxmlformats.org/officeDocument/2006/relationships/image" Target="../media/image118.png"/><Relationship Id="rId10" Type="http://schemas.openxmlformats.org/officeDocument/2006/relationships/image" Target="../media/image87.png"/><Relationship Id="rId4" Type="http://schemas.openxmlformats.org/officeDocument/2006/relationships/image" Target="../media/image117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20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21.png"/><Relationship Id="rId7" Type="http://schemas.openxmlformats.org/officeDocument/2006/relationships/image" Target="../media/image8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18.gi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18.gi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42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18.gi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42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9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9E6"/>
              </a:clrFrom>
              <a:clrTo>
                <a:srgbClr val="FFF9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" b="8400"/>
          <a:stretch/>
        </p:blipFill>
        <p:spPr>
          <a:xfrm>
            <a:off x="-7190" y="0"/>
            <a:ext cx="4843890" cy="616530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779912" y="6125260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郭惠民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李德耀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、林宜謙、</a:t>
            </a:r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柯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佑楨、張詠翔、蔡秉</a:t>
            </a:r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均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80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743330" y="4581128"/>
            <a:ext cx="2676316" cy="2150432"/>
            <a:chOff x="1661130" y="-182421"/>
            <a:chExt cx="2870185" cy="2374565"/>
          </a:xfrm>
        </p:grpSpPr>
        <p:pic>
          <p:nvPicPr>
            <p:cNvPr id="3" name="Picture 4" descr="G:\OneDrive\專題\報告ppt\hTC_Desire_8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19" r="31430"/>
            <a:stretch/>
          </p:blipFill>
          <p:spPr bwMode="auto">
            <a:xfrm flipH="1">
              <a:off x="2169472" y="205603"/>
              <a:ext cx="388032" cy="75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5" descr="G:\OneDrive\專題\報告ppt\htc-butter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80" t="3332" r="54877"/>
            <a:stretch/>
          </p:blipFill>
          <p:spPr bwMode="auto">
            <a:xfrm flipH="1">
              <a:off x="1661130" y="-30209"/>
              <a:ext cx="381437" cy="750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G:\OneDrive\專題\報告ppt\mi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58" r="52652"/>
            <a:stretch/>
          </p:blipFill>
          <p:spPr bwMode="auto">
            <a:xfrm flipH="1">
              <a:off x="2884091" y="581118"/>
              <a:ext cx="374430" cy="7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G:\OneDrive\專題\報告ppt\redmi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574" r="29963"/>
            <a:stretch/>
          </p:blipFill>
          <p:spPr bwMode="auto">
            <a:xfrm flipH="1">
              <a:off x="1700959" y="1239028"/>
              <a:ext cx="327954" cy="61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9" descr="G:\OneDrive\專題\報告ppt\Samsung-Galaxy-S3-Slim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934" t="3794" r="18202" b="2791"/>
            <a:stretch/>
          </p:blipFill>
          <p:spPr bwMode="auto">
            <a:xfrm flipH="1">
              <a:off x="2851464" y="-182421"/>
              <a:ext cx="388449" cy="75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G:\OneDrive\專題\報告ppt\sonyl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6" t="5098" r="72082" b="4372"/>
            <a:stretch/>
          </p:blipFill>
          <p:spPr bwMode="auto">
            <a:xfrm flipH="1">
              <a:off x="2867200" y="1512229"/>
              <a:ext cx="356978" cy="67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1" descr="G:\OneDrive\專題\報告ppt\z1-compact-2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972" r="34541"/>
            <a:stretch/>
          </p:blipFill>
          <p:spPr bwMode="auto">
            <a:xfrm flipH="1">
              <a:off x="3439801" y="-6712"/>
              <a:ext cx="388512" cy="75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G:\OneDrive\專題\報告ppt\z2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830" r="24472"/>
            <a:stretch/>
          </p:blipFill>
          <p:spPr bwMode="auto">
            <a:xfrm flipH="1">
              <a:off x="4135544" y="595816"/>
              <a:ext cx="395771" cy="7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3" descr="G:\OneDrive\專題\報告ppt\zen4.jpg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306621" y="1080378"/>
              <a:ext cx="388808" cy="7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G:\OneDrive\專題\報告ppt\zenfone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60" t="2492" r="50584" b="3835"/>
            <a:stretch/>
          </p:blipFill>
          <p:spPr bwMode="auto">
            <a:xfrm flipH="1">
              <a:off x="3412839" y="908617"/>
              <a:ext cx="377892" cy="75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122085" y="8112"/>
              <a:ext cx="64661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資料精簡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</a:p>
          </p:txBody>
        </p:sp>
      </p:grpSp>
      <p:sp>
        <p:nvSpPr>
          <p:cNvPr id="18" name="向右箭號 17"/>
          <p:cNvSpPr/>
          <p:nvPr/>
        </p:nvSpPr>
        <p:spPr>
          <a:xfrm>
            <a:off x="3979549" y="5051473"/>
            <a:ext cx="864096" cy="5971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13"/>
          <a:srcRect l="18108" t="8000" r="33004" b="17124"/>
          <a:stretch/>
        </p:blipFill>
        <p:spPr>
          <a:xfrm>
            <a:off x="267515" y="1328292"/>
            <a:ext cx="3627947" cy="3055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Picture 5" descr="G:\OneDrive\專題\報告ppt\htc-butt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80" t="3332" r="54877"/>
          <a:stretch/>
        </p:blipFill>
        <p:spPr bwMode="auto">
          <a:xfrm flipH="1">
            <a:off x="6300192" y="4632307"/>
            <a:ext cx="1013485" cy="19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/>
          <p:cNvGrpSpPr/>
          <p:nvPr/>
        </p:nvGrpSpPr>
        <p:grpSpPr>
          <a:xfrm>
            <a:off x="4841077" y="1328292"/>
            <a:ext cx="3647195" cy="3072190"/>
            <a:chOff x="4849715" y="1394474"/>
            <a:chExt cx="3647195" cy="3072190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3"/>
            <a:srcRect l="18108" t="8000" r="33004" b="17124"/>
            <a:stretch/>
          </p:blipFill>
          <p:spPr>
            <a:xfrm>
              <a:off x="4849715" y="1394474"/>
              <a:ext cx="3647195" cy="307219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5" name="矩形 24"/>
            <p:cNvSpPr/>
            <p:nvPr/>
          </p:nvSpPr>
          <p:spPr>
            <a:xfrm>
              <a:off x="4949564" y="3280504"/>
              <a:ext cx="3447495" cy="2160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4096400" y="2872982"/>
            <a:ext cx="543739" cy="23698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8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07504" y="87958"/>
              <a:ext cx="6552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資料精簡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en-US" altLang="zh-TW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51566" y="2221753"/>
            <a:ext cx="4045759" cy="1927327"/>
            <a:chOff x="395536" y="2348880"/>
            <a:chExt cx="4888527" cy="217385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l="10232" t="8547" r="17773" b="34538"/>
            <a:stretch/>
          </p:blipFill>
          <p:spPr>
            <a:xfrm>
              <a:off x="395536" y="2348880"/>
              <a:ext cx="4888527" cy="2173858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710992" y="3479596"/>
              <a:ext cx="4464496" cy="36004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65909" y="4310771"/>
            <a:ext cx="4047979" cy="1998549"/>
            <a:chOff x="490760" y="4703732"/>
            <a:chExt cx="5319088" cy="237995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11613" t="7999" r="11413" b="33844"/>
            <a:stretch/>
          </p:blipFill>
          <p:spPr>
            <a:xfrm>
              <a:off x="490760" y="4703732"/>
              <a:ext cx="5305376" cy="237995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4860032" y="4790332"/>
              <a:ext cx="949816" cy="36004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07504" y="1164345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網頁內建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→鎖定特定手機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688878" y="1131937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全部爬下來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→用資料庫塞選特定手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/>
          <a:srcRect l="17062" t="8001" r="44381" b="5201"/>
          <a:stretch/>
        </p:blipFill>
        <p:spPr>
          <a:xfrm>
            <a:off x="4860032" y="2023796"/>
            <a:ext cx="3384376" cy="4285524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4355976" y="1196752"/>
            <a:ext cx="0" cy="52565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252536" y="9128"/>
            <a:ext cx="8640960" cy="1187624"/>
            <a:chOff x="-252536" y="9128"/>
            <a:chExt cx="8640960" cy="11876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717540"/>
              <a:ext cx="1187624" cy="864096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07504" y="196478"/>
              <a:ext cx="6552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endParaRPr lang="en-US" altLang="zh-TW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979712" y="1570436"/>
            <a:ext cx="45736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ea typeface="Adobe 繁黑體 Std B"/>
              </a:rPr>
              <a:t>如何</a:t>
            </a:r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避免</a:t>
            </a:r>
            <a:r>
              <a: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爬到重複</a:t>
            </a:r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資料</a:t>
            </a:r>
            <a:r>
              <a:rPr lang="en-US" altLang="zh-TW" sz="4800" dirty="0" smtClean="0">
                <a:ea typeface="Adobe 繁黑體 Std B"/>
              </a:rPr>
              <a:t>?</a:t>
            </a:r>
            <a:endParaRPr lang="zh-TW" altLang="en-US" sz="3200" dirty="0">
              <a:ea typeface="Adobe 繁黑體 Std B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60251" y="3209972"/>
            <a:ext cx="3607693" cy="2031651"/>
            <a:chOff x="-5149080" y="4437112"/>
            <a:chExt cx="6984776" cy="393343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4013" t="11473" r="37793" b="78728"/>
            <a:stretch/>
          </p:blipFill>
          <p:spPr>
            <a:xfrm>
              <a:off x="-5149080" y="4437112"/>
              <a:ext cx="6984776" cy="1008112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4"/>
            <a:srcRect l="24013" t="23372" r="37793" b="66128"/>
            <a:stretch/>
          </p:blipFill>
          <p:spPr>
            <a:xfrm>
              <a:off x="-5149080" y="5435641"/>
              <a:ext cx="6984776" cy="1080121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4"/>
            <a:srcRect l="24013" t="39471" r="37793" b="49329"/>
            <a:stretch/>
          </p:blipFill>
          <p:spPr>
            <a:xfrm>
              <a:off x="-5149080" y="6435915"/>
              <a:ext cx="6984776" cy="1152128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4"/>
            <a:srcRect l="24013" t="61202" r="37793" b="30398"/>
            <a:stretch/>
          </p:blipFill>
          <p:spPr>
            <a:xfrm>
              <a:off x="-5149080" y="7506453"/>
              <a:ext cx="6984776" cy="864095"/>
            </a:xfrm>
            <a:prstGeom prst="rect">
              <a:avLst/>
            </a:prstGeom>
          </p:spPr>
        </p:pic>
      </p:grp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4499992" y="3221094"/>
            <a:ext cx="3607200" cy="2885884"/>
            <a:chOff x="5868142" y="3137993"/>
            <a:chExt cx="4682483" cy="3746147"/>
          </a:xfrm>
        </p:grpSpPr>
        <p:grpSp>
          <p:nvGrpSpPr>
            <p:cNvPr id="39" name="群組 38"/>
            <p:cNvGrpSpPr/>
            <p:nvPr/>
          </p:nvGrpSpPr>
          <p:grpSpPr>
            <a:xfrm>
              <a:off x="5868144" y="3137993"/>
              <a:ext cx="4682481" cy="2636912"/>
              <a:chOff x="-5149080" y="4437112"/>
              <a:chExt cx="6984776" cy="3933436"/>
            </a:xfrm>
          </p:grpSpPr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4"/>
              <a:srcRect l="24013" t="11473" r="37793" b="78728"/>
              <a:stretch/>
            </p:blipFill>
            <p:spPr>
              <a:xfrm>
                <a:off x="-5149080" y="4437112"/>
                <a:ext cx="6984776" cy="1008112"/>
              </a:xfrm>
              <a:prstGeom prst="rect">
                <a:avLst/>
              </a:prstGeom>
            </p:spPr>
          </p:pic>
          <p:pic>
            <p:nvPicPr>
              <p:cNvPr id="43" name="圖片 42"/>
              <p:cNvPicPr>
                <a:picLocks noChangeAspect="1"/>
              </p:cNvPicPr>
              <p:nvPr/>
            </p:nvPicPr>
            <p:blipFill rotWithShape="1">
              <a:blip r:embed="rId4"/>
              <a:srcRect l="24013" t="23372" r="37793" b="66128"/>
              <a:stretch/>
            </p:blipFill>
            <p:spPr>
              <a:xfrm>
                <a:off x="-5149080" y="5435641"/>
                <a:ext cx="6984776" cy="1080121"/>
              </a:xfrm>
              <a:prstGeom prst="rect">
                <a:avLst/>
              </a:prstGeom>
            </p:spPr>
          </p:pic>
          <p:pic>
            <p:nvPicPr>
              <p:cNvPr id="44" name="圖片 43"/>
              <p:cNvPicPr>
                <a:picLocks noChangeAspect="1"/>
              </p:cNvPicPr>
              <p:nvPr/>
            </p:nvPicPr>
            <p:blipFill rotWithShape="1">
              <a:blip r:embed="rId4"/>
              <a:srcRect l="24013" t="39471" r="37793" b="49329"/>
              <a:stretch/>
            </p:blipFill>
            <p:spPr>
              <a:xfrm>
                <a:off x="-5149080" y="6435915"/>
                <a:ext cx="6984776" cy="1152128"/>
              </a:xfrm>
              <a:prstGeom prst="rect">
                <a:avLst/>
              </a:prstGeom>
            </p:spPr>
          </p:pic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4"/>
              <a:srcRect l="24013" t="61202" r="37793" b="30398"/>
              <a:stretch/>
            </p:blipFill>
            <p:spPr>
              <a:xfrm>
                <a:off x="-5149080" y="7506453"/>
                <a:ext cx="6984776" cy="864095"/>
              </a:xfrm>
              <a:prstGeom prst="rect">
                <a:avLst/>
              </a:prstGeom>
            </p:spPr>
          </p:pic>
        </p:grpSp>
        <p:pic>
          <p:nvPicPr>
            <p:cNvPr id="46" name="圖片 45"/>
            <p:cNvPicPr>
              <a:picLocks noChangeAspect="1"/>
            </p:cNvPicPr>
            <p:nvPr/>
          </p:nvPicPr>
          <p:blipFill rotWithShape="1">
            <a:blip r:embed="rId4"/>
            <a:srcRect l="24013" t="77096" r="37793" b="11418"/>
            <a:stretch/>
          </p:blipFill>
          <p:spPr>
            <a:xfrm>
              <a:off x="5868143" y="5732012"/>
              <a:ext cx="4682481" cy="792088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4"/>
            <a:srcRect l="24013" t="90628" r="37793" b="4151"/>
            <a:stretch/>
          </p:blipFill>
          <p:spPr>
            <a:xfrm>
              <a:off x="5868142" y="6524100"/>
              <a:ext cx="4682481" cy="360040"/>
            </a:xfrm>
            <a:prstGeom prst="rect">
              <a:avLst/>
            </a:prstGeom>
          </p:spPr>
        </p:pic>
      </p:grpSp>
      <p:sp>
        <p:nvSpPr>
          <p:cNvPr id="11" name="文字方塊 10"/>
          <p:cNvSpPr txBox="1"/>
          <p:nvPr/>
        </p:nvSpPr>
        <p:spPr>
          <a:xfrm>
            <a:off x="273988" y="2771573"/>
            <a:ext cx="15985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2015/02</a:t>
            </a:r>
            <a:r>
              <a:rPr lang="zh-TW" altLang="en-US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 爬蟲</a:t>
            </a:r>
            <a:endParaRPr lang="zh-TW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381206" y="2771573"/>
            <a:ext cx="15696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2015/03</a:t>
            </a:r>
            <a:r>
              <a:rPr lang="zh-TW" altLang="en-US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 爬蟲</a:t>
            </a:r>
            <a:endParaRPr lang="zh-TW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cxnSp>
        <p:nvCxnSpPr>
          <p:cNvPr id="21" name="直線接點 20"/>
          <p:cNvCxnSpPr/>
          <p:nvPr/>
        </p:nvCxnSpPr>
        <p:spPr>
          <a:xfrm flipV="1">
            <a:off x="107504" y="5250661"/>
            <a:ext cx="8424936" cy="18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-5978" y="362856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重複資料</a:t>
            </a:r>
            <a:endParaRPr lang="zh-TW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5496" y="5312382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新增資料</a:t>
            </a:r>
            <a:endParaRPr lang="zh-TW" altLang="en-US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3" name="向下箭號 52"/>
          <p:cNvSpPr/>
          <p:nvPr/>
        </p:nvSpPr>
        <p:spPr>
          <a:xfrm rot="16200000">
            <a:off x="4139952" y="4042086"/>
            <a:ext cx="180020" cy="19124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下箭號 53"/>
          <p:cNvSpPr/>
          <p:nvPr/>
        </p:nvSpPr>
        <p:spPr>
          <a:xfrm rot="16200000">
            <a:off x="4185681" y="5724590"/>
            <a:ext cx="180020" cy="19124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4572000" y="5292797"/>
            <a:ext cx="3456384" cy="93912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5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252536" y="9128"/>
            <a:ext cx="8640960" cy="1187624"/>
            <a:chOff x="-252536" y="9128"/>
            <a:chExt cx="8640960" cy="11876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717540"/>
              <a:ext cx="1187624" cy="864096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07504" y="196478"/>
              <a:ext cx="6552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避免爬到重複資料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en-US" altLang="zh-TW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08165" y="1886951"/>
            <a:ext cx="62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http://www.eprice.com.tw/mobile/talk/4551/4881230/1/rv/samsung-galaxy-note-3-32gb-N9000-review/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251523" y="2357470"/>
            <a:ext cx="5745150" cy="824843"/>
            <a:chOff x="-36512" y="-468582"/>
            <a:chExt cx="6646420" cy="1109351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l="24412" t="12511" r="39364" b="82021"/>
            <a:stretch/>
          </p:blipFill>
          <p:spPr>
            <a:xfrm>
              <a:off x="-36512" y="-468582"/>
              <a:ext cx="6624736" cy="56252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24412" t="32913" r="39364" b="61498"/>
            <a:stretch/>
          </p:blipFill>
          <p:spPr>
            <a:xfrm>
              <a:off x="-14828" y="65770"/>
              <a:ext cx="6624736" cy="574999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365362" y="5074467"/>
            <a:ext cx="6496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https://www.ptt.cc/bbs/MobileComm/M.1433389410.A.A25.html</a:t>
            </a:r>
          </a:p>
        </p:txBody>
      </p:sp>
      <p:sp>
        <p:nvSpPr>
          <p:cNvPr id="62" name="矩形 61"/>
          <p:cNvSpPr/>
          <p:nvPr/>
        </p:nvSpPr>
        <p:spPr>
          <a:xfrm>
            <a:off x="308166" y="2400990"/>
            <a:ext cx="5906200" cy="790403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00972" y="3634307"/>
            <a:ext cx="5331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http://www.mobile01.com/topicdetail.php?f=660&amp;t=4265147</a:t>
            </a:r>
          </a:p>
        </p:txBody>
      </p:sp>
      <p:grpSp>
        <p:nvGrpSpPr>
          <p:cNvPr id="28" name="群組 27"/>
          <p:cNvGrpSpPr/>
          <p:nvPr/>
        </p:nvGrpSpPr>
        <p:grpSpPr>
          <a:xfrm>
            <a:off x="395538" y="3956459"/>
            <a:ext cx="5329278" cy="909952"/>
            <a:chOff x="6637361" y="-361301"/>
            <a:chExt cx="7632849" cy="1303277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/>
            <a:srcRect l="24012" t="18501" r="34251" b="75534"/>
            <a:stretch/>
          </p:blipFill>
          <p:spPr>
            <a:xfrm>
              <a:off x="6637362" y="-361301"/>
              <a:ext cx="7632848" cy="613607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/>
            <a:srcRect l="24012" t="54262" r="34251" b="39084"/>
            <a:stretch/>
          </p:blipFill>
          <p:spPr>
            <a:xfrm>
              <a:off x="6637361" y="257526"/>
              <a:ext cx="7632848" cy="684450"/>
            </a:xfrm>
            <a:prstGeom prst="rect">
              <a:avLst/>
            </a:prstGeom>
          </p:spPr>
        </p:pic>
      </p:grpSp>
      <p:sp>
        <p:nvSpPr>
          <p:cNvPr id="31" name="文字方塊 30"/>
          <p:cNvSpPr txBox="1"/>
          <p:nvPr/>
        </p:nvSpPr>
        <p:spPr>
          <a:xfrm>
            <a:off x="251520" y="1637452"/>
            <a:ext cx="101344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  <a:spcBef>
                <a:spcPts val="100"/>
              </a:spcBef>
            </a:pPr>
            <a:r>
              <a:rPr lang="en-US" altLang="zh-TW" dirty="0" err="1" smtClean="0"/>
              <a:t>Eprice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395538" y="3899440"/>
            <a:ext cx="5707251" cy="984434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266333" y="3389018"/>
            <a:ext cx="1209324" cy="2718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lnSpc>
                <a:spcPts val="1200"/>
              </a:lnSpc>
              <a:spcBef>
                <a:spcPts val="100"/>
              </a:spcBef>
            </a:lvl1pPr>
          </a:lstStyle>
          <a:p>
            <a:pPr>
              <a:lnSpc>
                <a:spcPts val="1400"/>
              </a:lnSpc>
            </a:pPr>
            <a:r>
              <a:rPr lang="en-US" altLang="zh-TW" dirty="0"/>
              <a:t>Mobile01</a:t>
            </a:r>
            <a:endParaRPr lang="zh-TW" altLang="en-US" dirty="0"/>
          </a:p>
        </p:txBody>
      </p:sp>
      <p:cxnSp>
        <p:nvCxnSpPr>
          <p:cNvPr id="38" name="直線接點 37"/>
          <p:cNvCxnSpPr/>
          <p:nvPr/>
        </p:nvCxnSpPr>
        <p:spPr>
          <a:xfrm>
            <a:off x="1249391" y="1902066"/>
            <a:ext cx="7643091" cy="47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475657" y="3660887"/>
            <a:ext cx="51845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1171659" y="5071014"/>
            <a:ext cx="5488573" cy="3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/>
          <p:cNvGrpSpPr/>
          <p:nvPr/>
        </p:nvGrpSpPr>
        <p:grpSpPr>
          <a:xfrm>
            <a:off x="470463" y="5425027"/>
            <a:ext cx="5786322" cy="1388349"/>
            <a:chOff x="542469" y="5425027"/>
            <a:chExt cx="5786322" cy="1388349"/>
          </a:xfrm>
        </p:grpSpPr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5"/>
            <a:srcRect l="68812" t="8001" r="18751" b="77312"/>
            <a:stretch/>
          </p:blipFill>
          <p:spPr>
            <a:xfrm>
              <a:off x="5032647" y="5425027"/>
              <a:ext cx="1296144" cy="860978"/>
            </a:xfrm>
            <a:prstGeom prst="rect">
              <a:avLst/>
            </a:prstGeom>
          </p:spPr>
        </p:pic>
        <p:pic>
          <p:nvPicPr>
            <p:cNvPr id="83" name="圖片 82"/>
            <p:cNvPicPr>
              <a:picLocks noChangeAspect="1"/>
            </p:cNvPicPr>
            <p:nvPr/>
          </p:nvPicPr>
          <p:blipFill rotWithShape="1">
            <a:blip r:embed="rId5"/>
            <a:srcRect l="67715" t="73740" r="18193" b="17182"/>
            <a:stretch/>
          </p:blipFill>
          <p:spPr>
            <a:xfrm>
              <a:off x="4860032" y="6281141"/>
              <a:ext cx="1468759" cy="532235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/>
            <a:srcRect l="17713" t="73740" r="40861" b="17182"/>
            <a:stretch/>
          </p:blipFill>
          <p:spPr>
            <a:xfrm>
              <a:off x="542469" y="6279716"/>
              <a:ext cx="4317564" cy="532235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5"/>
            <a:srcRect l="17713" t="8001" r="38788" b="77312"/>
            <a:stretch/>
          </p:blipFill>
          <p:spPr>
            <a:xfrm>
              <a:off x="542469" y="5425027"/>
              <a:ext cx="4533587" cy="860978"/>
            </a:xfrm>
            <a:prstGeom prst="rect">
              <a:avLst/>
            </a:prstGeom>
          </p:spPr>
        </p:pic>
      </p:grpSp>
      <p:cxnSp>
        <p:nvCxnSpPr>
          <p:cNvPr id="78" name="直線接點 77"/>
          <p:cNvCxnSpPr/>
          <p:nvPr/>
        </p:nvCxnSpPr>
        <p:spPr>
          <a:xfrm>
            <a:off x="6660232" y="1941805"/>
            <a:ext cx="0" cy="48416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280666" y="1100129"/>
            <a:ext cx="440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ea typeface="Adobe 繁黑體 Std B"/>
              </a:rPr>
              <a:t>利用資料庫</a:t>
            </a:r>
            <a:r>
              <a:rPr lang="en-US" altLang="zh-TW" b="1" dirty="0" smtClean="0">
                <a:ea typeface="Adobe 繁黑體 Std B"/>
              </a:rPr>
              <a:t>Primary Key</a:t>
            </a:r>
            <a:r>
              <a:rPr lang="zh-TW" altLang="en-US" b="1" dirty="0" smtClean="0">
                <a:ea typeface="Adobe 繁黑體 Std B"/>
              </a:rPr>
              <a:t>來檢查重複討論</a:t>
            </a:r>
            <a:r>
              <a:rPr lang="zh-TW" altLang="en-US" b="1" dirty="0">
                <a:ea typeface="Adobe 繁黑體 Std B"/>
              </a:rPr>
              <a:t>串</a:t>
            </a:r>
            <a:r>
              <a:rPr lang="en-US" altLang="zh-TW" b="1" dirty="0" smtClean="0">
                <a:ea typeface="Adobe 繁黑體 Std B"/>
              </a:rPr>
              <a:t>:</a:t>
            </a:r>
            <a:endParaRPr lang="zh-TW" altLang="en-US" b="1" dirty="0">
              <a:ea typeface="Adobe 繁黑體 Std B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79512" y="1196752"/>
            <a:ext cx="144016" cy="144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04850" y="4786435"/>
            <a:ext cx="1026791" cy="307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zh-TW" dirty="0" err="1"/>
              <a:t>Ptt</a:t>
            </a:r>
            <a:endParaRPr lang="zh-TW" altLang="en-US" dirty="0"/>
          </a:p>
        </p:txBody>
      </p:sp>
      <p:graphicFrame>
        <p:nvGraphicFramePr>
          <p:cNvPr id="113" name="表格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51747"/>
              </p:ext>
            </p:extLst>
          </p:nvPr>
        </p:nvGraphicFramePr>
        <p:xfrm>
          <a:off x="6717430" y="2993360"/>
          <a:ext cx="23190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8"/>
                <a:gridCol w="864096"/>
                <a:gridCol w="6480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來源網站</a:t>
                      </a:r>
                      <a:endParaRPr lang="zh-TW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標題待號</a:t>
                      </a:r>
                      <a:endParaRPr lang="zh-TW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內文</a:t>
                      </a:r>
                      <a:endParaRPr lang="en-US" altLang="zh-TW" sz="1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000" dirty="0" smtClean="0">
                          <a:solidFill>
                            <a:schemeClr val="tx1"/>
                          </a:solidFill>
                          <a:effectLst/>
                        </a:rPr>
                        <a:t>代號</a:t>
                      </a:r>
                      <a:endParaRPr lang="zh-TW" alt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表格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65898"/>
              </p:ext>
            </p:extLst>
          </p:nvPr>
        </p:nvGraphicFramePr>
        <p:xfrm>
          <a:off x="12132840" y="1022668"/>
          <a:ext cx="23190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8"/>
                <a:gridCol w="864096"/>
                <a:gridCol w="6480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mobile01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4265147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mobile01</a:t>
                      </a:r>
                      <a:endParaRPr lang="zh-TW" alt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4265147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表格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6173"/>
              </p:ext>
            </p:extLst>
          </p:nvPr>
        </p:nvGraphicFramePr>
        <p:xfrm>
          <a:off x="12095967" y="2159278"/>
          <a:ext cx="23190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8"/>
                <a:gridCol w="864096"/>
                <a:gridCol w="6480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ptt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dirty="0" smtClean="0">
                          <a:solidFill>
                            <a:schemeClr val="tx1"/>
                          </a:solidFill>
                          <a:effectLst/>
                        </a:rPr>
                        <a:t>1433389410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</a:rPr>
                        <a:t>06/04/</a:t>
                      </a: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tx1"/>
                          </a:solidFill>
                          <a:effectLst/>
                        </a:rPr>
                        <a:t>11:44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ptt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tx1"/>
                          </a:solidFill>
                          <a:effectLst/>
                        </a:rPr>
                        <a:t>1433389410</a:t>
                      </a:r>
                      <a:endParaRPr lang="zh-TW" alt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ffectLst/>
                        </a:rPr>
                        <a:t>06/04/</a:t>
                      </a:r>
                    </a:p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  <a:effectLst/>
                        </a:rPr>
                        <a:t>11:45</a:t>
                      </a:r>
                      <a:endParaRPr lang="zh-TW" alt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表格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90509"/>
              </p:ext>
            </p:extLst>
          </p:nvPr>
        </p:nvGraphicFramePr>
        <p:xfrm>
          <a:off x="11988824" y="9128"/>
          <a:ext cx="23190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98"/>
                <a:gridCol w="864096"/>
                <a:gridCol w="6480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effectLst/>
                        </a:rPr>
                        <a:t>eprice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dirty="0" smtClean="0">
                          <a:solidFill>
                            <a:schemeClr val="tx1"/>
                          </a:solidFill>
                          <a:effectLst/>
                        </a:rPr>
                        <a:t>4881230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eprice</a:t>
                      </a:r>
                      <a:endParaRPr lang="zh-TW" alt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4881230</a:t>
                      </a:r>
                      <a:endParaRPr lang="zh-TW" alt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TW" alt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0" name="文字方塊 119"/>
          <p:cNvSpPr txBox="1"/>
          <p:nvPr/>
        </p:nvSpPr>
        <p:spPr>
          <a:xfrm>
            <a:off x="7218606" y="2591356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Primary Key</a:t>
            </a:r>
            <a:endParaRPr lang="zh-TW" altLang="en-US" dirty="0"/>
          </a:p>
        </p:txBody>
      </p:sp>
      <p:grpSp>
        <p:nvGrpSpPr>
          <p:cNvPr id="124" name="群組 123"/>
          <p:cNvGrpSpPr/>
          <p:nvPr/>
        </p:nvGrpSpPr>
        <p:grpSpPr>
          <a:xfrm>
            <a:off x="276464" y="1897668"/>
            <a:ext cx="8775497" cy="2274021"/>
            <a:chOff x="276464" y="1897668"/>
            <a:chExt cx="8775497" cy="2274021"/>
          </a:xfrm>
        </p:grpSpPr>
        <p:grpSp>
          <p:nvGrpSpPr>
            <p:cNvPr id="95" name="群組 94"/>
            <p:cNvGrpSpPr/>
            <p:nvPr/>
          </p:nvGrpSpPr>
          <p:grpSpPr>
            <a:xfrm>
              <a:off x="276464" y="1897668"/>
              <a:ext cx="6311762" cy="1232583"/>
              <a:chOff x="348470" y="1897668"/>
              <a:chExt cx="6311762" cy="1232583"/>
            </a:xfrm>
          </p:grpSpPr>
          <p:grpSp>
            <p:nvGrpSpPr>
              <p:cNvPr id="94" name="群組 93"/>
              <p:cNvGrpSpPr/>
              <p:nvPr/>
            </p:nvGrpSpPr>
            <p:grpSpPr>
              <a:xfrm>
                <a:off x="5580111" y="2443125"/>
                <a:ext cx="507311" cy="687126"/>
                <a:chOff x="5580111" y="2443125"/>
                <a:chExt cx="507311" cy="687126"/>
              </a:xfrm>
            </p:grpSpPr>
            <p:grpSp>
              <p:nvGrpSpPr>
                <p:cNvPr id="65" name="群組 64"/>
                <p:cNvGrpSpPr/>
                <p:nvPr/>
              </p:nvGrpSpPr>
              <p:grpSpPr>
                <a:xfrm>
                  <a:off x="5580111" y="2445168"/>
                  <a:ext cx="488567" cy="659019"/>
                  <a:chOff x="6044696" y="-349731"/>
                  <a:chExt cx="565211" cy="762404"/>
                </a:xfrm>
              </p:grpSpPr>
              <p:pic>
                <p:nvPicPr>
                  <p:cNvPr id="66" name="圖片 6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664" t="13666" r="39364" b="83095"/>
                  <a:stretch/>
                </p:blipFill>
                <p:spPr>
                  <a:xfrm>
                    <a:off x="6044696" y="-349731"/>
                    <a:ext cx="543525" cy="333216"/>
                  </a:xfrm>
                  <a:prstGeom prst="rect">
                    <a:avLst/>
                  </a:prstGeom>
                </p:spPr>
              </p:pic>
              <p:pic>
                <p:nvPicPr>
                  <p:cNvPr id="67" name="圖片 6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7546" t="34543" r="39364" b="63028"/>
                  <a:stretch/>
                </p:blipFill>
                <p:spPr>
                  <a:xfrm>
                    <a:off x="6044697" y="162759"/>
                    <a:ext cx="565210" cy="2499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群組 67"/>
                <p:cNvGrpSpPr/>
                <p:nvPr/>
              </p:nvGrpSpPr>
              <p:grpSpPr>
                <a:xfrm>
                  <a:off x="5580112" y="2443125"/>
                  <a:ext cx="507310" cy="687126"/>
                  <a:chOff x="5796136" y="1916832"/>
                  <a:chExt cx="507310" cy="758206"/>
                </a:xfrm>
              </p:grpSpPr>
              <p:sp>
                <p:nvSpPr>
                  <p:cNvPr id="54" name="矩形 53"/>
                  <p:cNvSpPr/>
                  <p:nvPr/>
                </p:nvSpPr>
                <p:spPr>
                  <a:xfrm>
                    <a:off x="5796136" y="1916832"/>
                    <a:ext cx="469822" cy="2880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5833624" y="2387006"/>
                    <a:ext cx="469822" cy="2880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grpSp>
            <p:nvGrpSpPr>
              <p:cNvPr id="93" name="群組 92"/>
              <p:cNvGrpSpPr/>
              <p:nvPr/>
            </p:nvGrpSpPr>
            <p:grpSpPr>
              <a:xfrm>
                <a:off x="348470" y="1897668"/>
                <a:ext cx="6311762" cy="523220"/>
                <a:chOff x="5076056" y="697544"/>
                <a:chExt cx="6311762" cy="523220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5076056" y="767025"/>
                  <a:ext cx="6120680" cy="388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5158618" y="697544"/>
                  <a:ext cx="62292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http://www.</a:t>
                  </a:r>
                  <a:r>
                    <a:rPr lang="zh-TW" altLang="en-US" sz="140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eprice</a:t>
                  </a:r>
                  <a:r>
                    <a:rPr lang="zh-TW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.com.tw/mobile/talk/4551/</a:t>
                  </a:r>
                  <a:r>
                    <a:rPr lang="zh-TW" altLang="en-US" sz="140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4881230</a:t>
                  </a:r>
                  <a:r>
                    <a:rPr lang="zh-TW" alt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/1/rv/samsung-galaxy-note-3-32gb-N9000-review/</a:t>
                  </a:r>
                </a:p>
              </p:txBody>
            </p:sp>
          </p:grpSp>
        </p:grpSp>
        <p:pic>
          <p:nvPicPr>
            <p:cNvPr id="121" name="圖片 1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94" y="3354754"/>
              <a:ext cx="2341067" cy="816935"/>
            </a:xfrm>
            <a:prstGeom prst="rect">
              <a:avLst/>
            </a:prstGeom>
          </p:spPr>
        </p:pic>
      </p:grpSp>
      <p:grpSp>
        <p:nvGrpSpPr>
          <p:cNvPr id="125" name="群組 124"/>
          <p:cNvGrpSpPr/>
          <p:nvPr/>
        </p:nvGrpSpPr>
        <p:grpSpPr>
          <a:xfrm>
            <a:off x="395537" y="3640028"/>
            <a:ext cx="8653450" cy="1271196"/>
            <a:chOff x="395537" y="3640028"/>
            <a:chExt cx="8653450" cy="1271196"/>
          </a:xfrm>
        </p:grpSpPr>
        <p:grpSp>
          <p:nvGrpSpPr>
            <p:cNvPr id="99" name="群組 98"/>
            <p:cNvGrpSpPr/>
            <p:nvPr/>
          </p:nvGrpSpPr>
          <p:grpSpPr>
            <a:xfrm>
              <a:off x="395537" y="3640028"/>
              <a:ext cx="5331644" cy="1199436"/>
              <a:chOff x="472978" y="3634307"/>
              <a:chExt cx="5331644" cy="119943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202186" y="4156263"/>
                <a:ext cx="216024" cy="24229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202186" y="4591448"/>
                <a:ext cx="216024" cy="24229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8" name="群組 97"/>
              <p:cNvGrpSpPr/>
              <p:nvPr/>
            </p:nvGrpSpPr>
            <p:grpSpPr>
              <a:xfrm>
                <a:off x="472978" y="3634307"/>
                <a:ext cx="5331644" cy="338554"/>
                <a:chOff x="5815022" y="938665"/>
                <a:chExt cx="5331644" cy="338554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5860343" y="1011595"/>
                  <a:ext cx="5192377" cy="2067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5815022" y="938665"/>
                  <a:ext cx="533164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600" dirty="0">
                      <a:solidFill>
                        <a:schemeClr val="bg1">
                          <a:lumMod val="65000"/>
                        </a:schemeClr>
                      </a:solidFill>
                    </a:rPr>
                    <a:t>http://www.</a:t>
                  </a:r>
                  <a:r>
                    <a:rPr lang="zh-TW" altLang="en-US" sz="160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mobile01</a:t>
                  </a:r>
                  <a:r>
                    <a:rPr lang="zh-TW" altLang="en-US" sz="1600" dirty="0">
                      <a:solidFill>
                        <a:schemeClr val="bg1">
                          <a:lumMod val="65000"/>
                        </a:schemeClr>
                      </a:solidFill>
                    </a:rPr>
                    <a:t>.com/topicdetail.php?f=660&amp;t=</a:t>
                  </a:r>
                  <a:r>
                    <a:rPr lang="zh-TW" altLang="en-US" sz="1600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4265147</a:t>
                  </a:r>
                </a:p>
              </p:txBody>
            </p:sp>
          </p:grpSp>
        </p:grpSp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920" y="4100386"/>
              <a:ext cx="2341067" cy="810838"/>
            </a:xfrm>
            <a:prstGeom prst="rect">
              <a:avLst/>
            </a:prstGeom>
          </p:spPr>
        </p:pic>
      </p:grpSp>
      <p:grpSp>
        <p:nvGrpSpPr>
          <p:cNvPr id="126" name="群組 125"/>
          <p:cNvGrpSpPr/>
          <p:nvPr/>
        </p:nvGrpSpPr>
        <p:grpSpPr>
          <a:xfrm>
            <a:off x="359026" y="4792333"/>
            <a:ext cx="8693319" cy="1989211"/>
            <a:chOff x="359026" y="4792333"/>
            <a:chExt cx="8693319" cy="1989211"/>
          </a:xfrm>
        </p:grpSpPr>
        <p:grpSp>
          <p:nvGrpSpPr>
            <p:cNvPr id="105" name="群組 104"/>
            <p:cNvGrpSpPr/>
            <p:nvPr/>
          </p:nvGrpSpPr>
          <p:grpSpPr>
            <a:xfrm>
              <a:off x="359026" y="5086397"/>
              <a:ext cx="6496085" cy="1695147"/>
              <a:chOff x="431032" y="5086397"/>
              <a:chExt cx="6496085" cy="1695147"/>
            </a:xfrm>
          </p:grpSpPr>
          <p:grpSp>
            <p:nvGrpSpPr>
              <p:cNvPr id="103" name="群組 102"/>
              <p:cNvGrpSpPr/>
              <p:nvPr/>
            </p:nvGrpSpPr>
            <p:grpSpPr>
              <a:xfrm>
                <a:off x="1247419" y="5833287"/>
                <a:ext cx="5011568" cy="948257"/>
                <a:chOff x="1244821" y="5835247"/>
                <a:chExt cx="5011568" cy="948257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1244821" y="5835247"/>
                  <a:ext cx="1368152" cy="24229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5464300" y="6267213"/>
                  <a:ext cx="792089" cy="206027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5464299" y="6473581"/>
                  <a:ext cx="792089" cy="14367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5462735" y="6616836"/>
                  <a:ext cx="792089" cy="16666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2" name="群組 101"/>
              <p:cNvGrpSpPr/>
              <p:nvPr/>
            </p:nvGrpSpPr>
            <p:grpSpPr>
              <a:xfrm>
                <a:off x="431032" y="5086397"/>
                <a:ext cx="6496085" cy="369332"/>
                <a:chOff x="5737809" y="3371947"/>
                <a:chExt cx="6496085" cy="369332"/>
              </a:xfrm>
            </p:grpSpPr>
            <p:sp>
              <p:nvSpPr>
                <p:cNvPr id="101" name="矩形 100"/>
                <p:cNvSpPr/>
                <p:nvPr/>
              </p:nvSpPr>
              <p:spPr>
                <a:xfrm>
                  <a:off x="5824395" y="3456626"/>
                  <a:ext cx="6164429" cy="192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5737809" y="3371947"/>
                  <a:ext cx="649608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dirty="0">
                      <a:solidFill>
                        <a:schemeClr val="bg1">
                          <a:lumMod val="65000"/>
                        </a:schemeClr>
                      </a:solidFill>
                    </a:rPr>
                    <a:t>https://www.</a:t>
                  </a:r>
                  <a:r>
                    <a:rPr lang="zh-TW" altLang="en-US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ptt</a:t>
                  </a:r>
                  <a:r>
                    <a:rPr lang="zh-TW" altLang="en-US" dirty="0">
                      <a:solidFill>
                        <a:schemeClr val="bg1">
                          <a:lumMod val="65000"/>
                        </a:schemeClr>
                      </a:solidFill>
                    </a:rPr>
                    <a:t>.cc/bbs/MobileComm/M.</a:t>
                  </a:r>
                  <a:r>
                    <a:rPr lang="zh-TW" altLang="en-US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1433389410</a:t>
                  </a:r>
                  <a:r>
                    <a:rPr lang="zh-TW" altLang="en-US" dirty="0">
                      <a:solidFill>
                        <a:schemeClr val="bg1">
                          <a:lumMod val="65000"/>
                        </a:schemeClr>
                      </a:solidFill>
                    </a:rPr>
                    <a:t>.A.A25.html</a:t>
                  </a:r>
                </a:p>
              </p:txBody>
            </p:sp>
          </p:grpSp>
        </p:grpSp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82" y="4792333"/>
              <a:ext cx="2347163" cy="890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5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484568"/>
            <a:ext cx="1991364" cy="672624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9128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71754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07504" y="196478"/>
              <a:ext cx="655272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25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輸出格式</a:t>
              </a:r>
              <a:r>
                <a:rPr lang="en-US" altLang="zh-TW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en-US" altLang="zh-TW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b="65900"/>
          <a:stretch/>
        </p:blipFill>
        <p:spPr>
          <a:xfrm>
            <a:off x="251520" y="1196752"/>
            <a:ext cx="8410128" cy="16131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-1" r="20768" b="74500"/>
          <a:stretch/>
        </p:blipFill>
        <p:spPr>
          <a:xfrm>
            <a:off x="251520" y="2924944"/>
            <a:ext cx="8352928" cy="1512168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3923928" y="4552142"/>
            <a:ext cx="720080" cy="749066"/>
          </a:xfrm>
          <a:prstGeom prst="downArrow">
            <a:avLst>
              <a:gd name="adj1" fmla="val 67637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282932" y="487840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MySQLdb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301208"/>
            <a:ext cx="2073805" cy="1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-93939" y="72463"/>
              <a:ext cx="2160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</a:t>
              </a:r>
              <a:endPara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124" name="群組 123"/>
          <p:cNvGrpSpPr/>
          <p:nvPr/>
        </p:nvGrpSpPr>
        <p:grpSpPr>
          <a:xfrm>
            <a:off x="179512" y="2153350"/>
            <a:ext cx="1346179" cy="2931834"/>
            <a:chOff x="574562" y="2147088"/>
            <a:chExt cx="1346179" cy="2931834"/>
          </a:xfrm>
        </p:grpSpPr>
        <p:grpSp>
          <p:nvGrpSpPr>
            <p:cNvPr id="11" name="群組 10"/>
            <p:cNvGrpSpPr/>
            <p:nvPr/>
          </p:nvGrpSpPr>
          <p:grpSpPr>
            <a:xfrm>
              <a:off x="651940" y="2969280"/>
              <a:ext cx="1193953" cy="1343343"/>
              <a:chOff x="327625" y="2583194"/>
              <a:chExt cx="1193953" cy="1343343"/>
            </a:xfrm>
          </p:grpSpPr>
          <p:pic>
            <p:nvPicPr>
              <p:cNvPr id="7" name="Picture 3" descr="G:\OneDrive\專題\報告ppt\eprice.gif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78" y="3567815"/>
                <a:ext cx="1111791" cy="35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G:\OneDrive\專題\報告ppt\mobile01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625" y="2583194"/>
                <a:ext cx="1193953" cy="411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https://s3-ap-northeast-1.amazonaws.com/piposay/images/source/ptt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40" b="24724"/>
              <a:stretch/>
            </p:blipFill>
            <p:spPr bwMode="auto">
              <a:xfrm>
                <a:off x="358681" y="3034495"/>
                <a:ext cx="587878" cy="24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圓角矩形 104"/>
            <p:cNvSpPr/>
            <p:nvPr/>
          </p:nvSpPr>
          <p:spPr>
            <a:xfrm>
              <a:off x="574562" y="2322064"/>
              <a:ext cx="1346179" cy="275685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690702" y="214708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2101" name="群組 2100"/>
          <p:cNvGrpSpPr/>
          <p:nvPr/>
        </p:nvGrpSpPr>
        <p:grpSpPr>
          <a:xfrm>
            <a:off x="7092280" y="2014910"/>
            <a:ext cx="1850958" cy="3288223"/>
            <a:chOff x="7092280" y="2014910"/>
            <a:chExt cx="1850958" cy="328822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48" y="2384242"/>
              <a:ext cx="1705790" cy="1279342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76" y="4246938"/>
              <a:ext cx="532850" cy="371885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002" y="4696984"/>
              <a:ext cx="763337" cy="354658"/>
            </a:xfrm>
            <a:prstGeom prst="rect">
              <a:avLst/>
            </a:prstGeom>
          </p:spPr>
        </p:pic>
        <p:pic>
          <p:nvPicPr>
            <p:cNvPr id="2091" name="Picture 4" descr="http://php.quicoto.com/wp-content/uploads/2013/06/css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15" y="4307639"/>
              <a:ext cx="473433" cy="42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圓角矩形 250"/>
            <p:cNvSpPr/>
            <p:nvPr/>
          </p:nvSpPr>
          <p:spPr>
            <a:xfrm>
              <a:off x="7212029" y="2204864"/>
              <a:ext cx="1680451" cy="30982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/>
            <p:cNvSpPr txBox="1"/>
            <p:nvPr/>
          </p:nvSpPr>
          <p:spPr>
            <a:xfrm>
              <a:off x="7496452" y="2014910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資料呈現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4" name="肘形接點 233"/>
            <p:cNvCxnSpPr>
              <a:stCxn id="2076" idx="3"/>
              <a:endCxn id="41" idx="2"/>
            </p:cNvCxnSpPr>
            <p:nvPr/>
          </p:nvCxnSpPr>
          <p:spPr>
            <a:xfrm flipV="1">
              <a:off x="7092280" y="3663584"/>
              <a:ext cx="998063" cy="43110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1" name="群組 2110"/>
          <p:cNvGrpSpPr/>
          <p:nvPr/>
        </p:nvGrpSpPr>
        <p:grpSpPr>
          <a:xfrm>
            <a:off x="1520432" y="1270968"/>
            <a:ext cx="2549265" cy="4654944"/>
            <a:chOff x="1520432" y="1270968"/>
            <a:chExt cx="2549265" cy="4654944"/>
          </a:xfrm>
        </p:grpSpPr>
        <p:grpSp>
          <p:nvGrpSpPr>
            <p:cNvPr id="2097" name="群組 2096"/>
            <p:cNvGrpSpPr/>
            <p:nvPr/>
          </p:nvGrpSpPr>
          <p:grpSpPr>
            <a:xfrm>
              <a:off x="1520432" y="1270968"/>
              <a:ext cx="2549265" cy="4654944"/>
              <a:chOff x="1520432" y="1270968"/>
              <a:chExt cx="2549265" cy="4654944"/>
            </a:xfrm>
          </p:grpSpPr>
          <p:cxnSp>
            <p:nvCxnSpPr>
              <p:cNvPr id="109" name="直線單箭頭接點 108"/>
              <p:cNvCxnSpPr/>
              <p:nvPr/>
            </p:nvCxnSpPr>
            <p:spPr>
              <a:xfrm>
                <a:off x="3178463" y="2972149"/>
                <a:ext cx="4005" cy="66948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>
                <a:off x="3713854" y="2961246"/>
                <a:ext cx="3963" cy="2031333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6" name="群組 2095"/>
              <p:cNvGrpSpPr/>
              <p:nvPr/>
            </p:nvGrpSpPr>
            <p:grpSpPr>
              <a:xfrm>
                <a:off x="1520432" y="1270968"/>
                <a:ext cx="2549265" cy="4654944"/>
                <a:chOff x="1520432" y="1270968"/>
                <a:chExt cx="2549265" cy="4654944"/>
              </a:xfrm>
            </p:grpSpPr>
            <p:grpSp>
              <p:nvGrpSpPr>
                <p:cNvPr id="115" name="群組 114"/>
                <p:cNvGrpSpPr/>
                <p:nvPr/>
              </p:nvGrpSpPr>
              <p:grpSpPr>
                <a:xfrm>
                  <a:off x="1596200" y="2780928"/>
                  <a:ext cx="786241" cy="389489"/>
                  <a:chOff x="2271754" y="2926962"/>
                  <a:chExt cx="702332" cy="212996"/>
                </a:xfrm>
              </p:grpSpPr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61" t="8615" r="4338" b="19652"/>
                  <a:stretch/>
                </p:blipFill>
                <p:spPr>
                  <a:xfrm>
                    <a:off x="2533486" y="3053973"/>
                    <a:ext cx="440600" cy="8598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圖片 107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CFFFB"/>
                      </a:clrFrom>
                      <a:clrTo>
                        <a:srgbClr val="FCFFFB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519" t="17840" r="23327" b="50933"/>
                  <a:stretch/>
                </p:blipFill>
                <p:spPr>
                  <a:xfrm>
                    <a:off x="2271754" y="2926962"/>
                    <a:ext cx="664201" cy="1144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群組 126"/>
                <p:cNvGrpSpPr/>
                <p:nvPr/>
              </p:nvGrpSpPr>
              <p:grpSpPr>
                <a:xfrm>
                  <a:off x="2407860" y="1270968"/>
                  <a:ext cx="1661837" cy="4654944"/>
                  <a:chOff x="3574026" y="1414984"/>
                  <a:chExt cx="1661837" cy="4654944"/>
                </a:xfrm>
              </p:grpSpPr>
              <p:grpSp>
                <p:nvGrpSpPr>
                  <p:cNvPr id="118" name="群組 117"/>
                  <p:cNvGrpSpPr/>
                  <p:nvPr/>
                </p:nvGrpSpPr>
                <p:grpSpPr>
                  <a:xfrm>
                    <a:off x="3574026" y="3176315"/>
                    <a:ext cx="805605" cy="419174"/>
                    <a:chOff x="3574026" y="3176315"/>
                    <a:chExt cx="805605" cy="419174"/>
                  </a:xfrm>
                </p:grpSpPr>
                <p:pic>
                  <p:nvPicPr>
                    <p:cNvPr id="111" name="圖片 110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3811139" y="3450186"/>
                      <a:ext cx="508560" cy="1453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文字方塊 109"/>
                    <p:cNvSpPr txBox="1"/>
                    <p:nvPr/>
                  </p:nvSpPr>
                  <p:spPr>
                    <a:xfrm>
                      <a:off x="3574026" y="3176315"/>
                      <a:ext cx="8056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N-gram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22" name="群組 121"/>
                  <p:cNvGrpSpPr/>
                  <p:nvPr/>
                </p:nvGrpSpPr>
                <p:grpSpPr>
                  <a:xfrm>
                    <a:off x="3649934" y="1414984"/>
                    <a:ext cx="1585929" cy="4654944"/>
                    <a:chOff x="3624026" y="1414984"/>
                    <a:chExt cx="1585929" cy="4654944"/>
                  </a:xfrm>
                </p:grpSpPr>
                <p:grpSp>
                  <p:nvGrpSpPr>
                    <p:cNvPr id="104" name="群組 103"/>
                    <p:cNvGrpSpPr/>
                    <p:nvPr/>
                  </p:nvGrpSpPr>
                  <p:grpSpPr>
                    <a:xfrm>
                      <a:off x="3624026" y="1414984"/>
                      <a:ext cx="1585929" cy="4654944"/>
                      <a:chOff x="3203848" y="1643450"/>
                      <a:chExt cx="1585929" cy="4654944"/>
                    </a:xfrm>
                  </p:grpSpPr>
                  <p:grpSp>
                    <p:nvGrpSpPr>
                      <p:cNvPr id="94" name="群組 93"/>
                      <p:cNvGrpSpPr/>
                      <p:nvPr/>
                    </p:nvGrpSpPr>
                    <p:grpSpPr>
                      <a:xfrm>
                        <a:off x="3360243" y="2828960"/>
                        <a:ext cx="1230126" cy="508702"/>
                        <a:chOff x="3360243" y="2828960"/>
                        <a:chExt cx="1230126" cy="508702"/>
                      </a:xfrm>
                    </p:grpSpPr>
                    <p:sp>
                      <p:nvSpPr>
                        <p:cNvPr id="92" name="圓角矩形 91"/>
                        <p:cNvSpPr/>
                        <p:nvPr/>
                      </p:nvSpPr>
                      <p:spPr>
                        <a:xfrm>
                          <a:off x="3360243" y="2828960"/>
                          <a:ext cx="1230126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3" name="文字方塊 92"/>
                        <p:cNvSpPr txBox="1"/>
                        <p:nvPr/>
                      </p:nvSpPr>
                      <p:spPr>
                        <a:xfrm>
                          <a:off x="3437905" y="2898645"/>
                          <a:ext cx="107260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Raw Data</a:t>
                          </a:r>
                          <a:endParaRPr lang="zh-TW" altLang="en-US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96" name="群組 95"/>
                      <p:cNvGrpSpPr/>
                      <p:nvPr/>
                    </p:nvGrpSpPr>
                    <p:grpSpPr>
                      <a:xfrm>
                        <a:off x="3360242" y="4017506"/>
                        <a:ext cx="941759" cy="508702"/>
                        <a:chOff x="3366599" y="3057426"/>
                        <a:chExt cx="941759" cy="508702"/>
                      </a:xfrm>
                    </p:grpSpPr>
                    <p:sp>
                      <p:nvSpPr>
                        <p:cNvPr id="97" name="圓角矩形 96"/>
                        <p:cNvSpPr/>
                        <p:nvPr/>
                      </p:nvSpPr>
                      <p:spPr>
                        <a:xfrm>
                          <a:off x="3366599" y="3057426"/>
                          <a:ext cx="941759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8" name="文字方塊 97"/>
                        <p:cNvSpPr txBox="1"/>
                        <p:nvPr/>
                      </p:nvSpPr>
                      <p:spPr>
                        <a:xfrm>
                          <a:off x="3498237" y="313408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>
                          <a:defPPr>
                            <a:defRPr lang="zh-TW"/>
                          </a:defPPr>
                          <a:lvl1pPr>
                            <a:defRPr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defRPr>
                          </a:lvl1pPr>
                        </a:lstStyle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詞庫</a:t>
                          </a:r>
                        </a:p>
                      </p:txBody>
                    </p:sp>
                  </p:grpSp>
                  <p:grpSp>
                    <p:nvGrpSpPr>
                      <p:cNvPr id="99" name="群組 98"/>
                      <p:cNvGrpSpPr/>
                      <p:nvPr/>
                    </p:nvGrpSpPr>
                    <p:grpSpPr>
                      <a:xfrm>
                        <a:off x="3360242" y="5365061"/>
                        <a:ext cx="1230127" cy="508702"/>
                        <a:chOff x="3366600" y="3458211"/>
                        <a:chExt cx="1230127" cy="508702"/>
                      </a:xfrm>
                    </p:grpSpPr>
                    <p:sp>
                      <p:nvSpPr>
                        <p:cNvPr id="100" name="圓角矩形 99"/>
                        <p:cNvSpPr/>
                        <p:nvPr/>
                      </p:nvSpPr>
                      <p:spPr>
                        <a:xfrm>
                          <a:off x="3366600" y="3458211"/>
                          <a:ext cx="1230127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101" name="文字方塊 100"/>
                        <p:cNvSpPr txBox="1"/>
                        <p:nvPr/>
                      </p:nvSpPr>
                      <p:spPr>
                        <a:xfrm>
                          <a:off x="3416387" y="3527896"/>
                          <a:ext cx="1107996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zh-TW" altLang="en-US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斷詞結果</a:t>
                          </a:r>
                        </a:p>
                      </p:txBody>
                    </p:sp>
                  </p:grpSp>
                  <p:sp>
                    <p:nvSpPr>
                      <p:cNvPr id="103" name="圓角矩形 102"/>
                      <p:cNvSpPr/>
                      <p:nvPr/>
                    </p:nvSpPr>
                    <p:spPr>
                      <a:xfrm>
                        <a:off x="3203848" y="2545264"/>
                        <a:ext cx="1585929" cy="3753130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pic>
                    <p:nvPicPr>
                      <p:cNvPr id="14" name="圖片 13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93865" y="1643450"/>
                        <a:ext cx="1411306" cy="7131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1" name="圖片 120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8823" b="36884"/>
                    <a:stretch/>
                  </p:blipFill>
                  <p:spPr>
                    <a:xfrm>
                      <a:off x="3984066" y="2214294"/>
                      <a:ext cx="858637" cy="2160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群組 124"/>
                  <p:cNvGrpSpPr/>
                  <p:nvPr/>
                </p:nvGrpSpPr>
                <p:grpSpPr>
                  <a:xfrm>
                    <a:off x="4063987" y="4471668"/>
                    <a:ext cx="755068" cy="426259"/>
                    <a:chOff x="4063987" y="4471668"/>
                    <a:chExt cx="755068" cy="426259"/>
                  </a:xfrm>
                </p:grpSpPr>
                <p:sp>
                  <p:nvSpPr>
                    <p:cNvPr id="116" name="文字方塊 115"/>
                    <p:cNvSpPr txBox="1"/>
                    <p:nvPr/>
                  </p:nvSpPr>
                  <p:spPr>
                    <a:xfrm>
                      <a:off x="4063987" y="4471668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</a:t>
                      </a:r>
                      <a:r>
                        <a:rPr lang="en-US" altLang="zh-TW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ieba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26" name="圖片 125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4310495" y="4752624"/>
                      <a:ext cx="508560" cy="145303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5" name="直線單箭頭接點 54"/>
                <p:cNvCxnSpPr>
                  <a:endCxn id="92" idx="1"/>
                </p:cNvCxnSpPr>
                <p:nvPr/>
              </p:nvCxnSpPr>
              <p:spPr>
                <a:xfrm>
                  <a:off x="1520432" y="2710829"/>
                  <a:ext cx="1119731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08" name="直線接點 2107"/>
            <p:cNvCxnSpPr>
              <a:stCxn id="97" idx="3"/>
            </p:cNvCxnSpPr>
            <p:nvPr/>
          </p:nvCxnSpPr>
          <p:spPr>
            <a:xfrm flipV="1">
              <a:off x="3581921" y="3898900"/>
              <a:ext cx="136004" cy="4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9" name="群組 2098"/>
          <p:cNvGrpSpPr/>
          <p:nvPr/>
        </p:nvGrpSpPr>
        <p:grpSpPr>
          <a:xfrm>
            <a:off x="3870289" y="1988840"/>
            <a:ext cx="3221991" cy="3919962"/>
            <a:chOff x="3798281" y="1988840"/>
            <a:chExt cx="3221991" cy="3919962"/>
          </a:xfrm>
        </p:grpSpPr>
        <p:grpSp>
          <p:nvGrpSpPr>
            <p:cNvPr id="191" name="群組 190"/>
            <p:cNvGrpSpPr/>
            <p:nvPr/>
          </p:nvGrpSpPr>
          <p:grpSpPr>
            <a:xfrm>
              <a:off x="4644008" y="1988840"/>
              <a:ext cx="1680451" cy="3919962"/>
              <a:chOff x="5385053" y="2149966"/>
              <a:chExt cx="1680451" cy="3919962"/>
            </a:xfrm>
          </p:grpSpPr>
          <p:sp>
            <p:nvSpPr>
              <p:cNvPr id="185" name="圓角矩形 184"/>
              <p:cNvSpPr/>
              <p:nvPr/>
            </p:nvSpPr>
            <p:spPr>
              <a:xfrm>
                <a:off x="5611021" y="4706725"/>
                <a:ext cx="1286200" cy="11876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76" y="4836448"/>
                <a:ext cx="669060" cy="226719"/>
              </a:xfrm>
              <a:prstGeom prst="rect">
                <a:avLst/>
              </a:prstGeom>
            </p:spPr>
          </p:pic>
          <p:sp>
            <p:nvSpPr>
              <p:cNvPr id="140" name="圓角矩形 139"/>
              <p:cNvSpPr/>
              <p:nvPr/>
            </p:nvSpPr>
            <p:spPr>
              <a:xfrm>
                <a:off x="5385053" y="2316798"/>
                <a:ext cx="1680451" cy="375313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5673085" y="2149966"/>
                <a:ext cx="11079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</a:t>
                </a: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析</a:t>
                </a: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5611021" y="2545792"/>
                <a:ext cx="1286200" cy="1187657"/>
                <a:chOff x="7305097" y="1482522"/>
                <a:chExt cx="1286200" cy="1187657"/>
              </a:xfrm>
            </p:grpSpPr>
            <p:sp>
              <p:nvSpPr>
                <p:cNvPr id="175" name="圓角矩形 174"/>
                <p:cNvSpPr/>
                <p:nvPr/>
              </p:nvSpPr>
              <p:spPr>
                <a:xfrm>
                  <a:off x="7305097" y="1482522"/>
                  <a:ext cx="1286200" cy="118765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934" y="1537250"/>
                  <a:ext cx="483826" cy="367027"/>
                </a:xfrm>
                <a:prstGeom prst="rect">
                  <a:avLst/>
                </a:prstGeom>
              </p:spPr>
            </p:pic>
            <p:sp>
              <p:nvSpPr>
                <p:cNvPr id="128" name="文字方塊 127"/>
                <p:cNvSpPr txBox="1"/>
                <p:nvPr/>
              </p:nvSpPr>
              <p:spPr>
                <a:xfrm>
                  <a:off x="7484262" y="1874436"/>
                  <a:ext cx="1010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K-Means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7449113" y="218627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關連規則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53" name="文字方塊 152"/>
              <p:cNvSpPr txBox="1"/>
              <p:nvPr/>
            </p:nvSpPr>
            <p:spPr>
              <a:xfrm>
                <a:off x="5907741" y="5094927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7C80"/>
                    </a:solidFill>
                  </a:rPr>
                  <a:t>MDS</a:t>
                </a:r>
                <a:endParaRPr lang="zh-TW" altLang="en-US" dirty="0">
                  <a:solidFill>
                    <a:srgbClr val="FF7C80"/>
                  </a:solidFill>
                </a:endParaRPr>
              </a:p>
            </p:txBody>
          </p:sp>
        </p:grpSp>
        <p:cxnSp>
          <p:nvCxnSpPr>
            <p:cNvPr id="155" name="肘形接點 154"/>
            <p:cNvCxnSpPr>
              <a:stCxn id="100" idx="3"/>
              <a:endCxn id="24" idx="1"/>
            </p:cNvCxnSpPr>
            <p:nvPr/>
          </p:nvCxnSpPr>
          <p:spPr>
            <a:xfrm flipV="1">
              <a:off x="3870289" y="2622908"/>
              <a:ext cx="1129524" cy="26240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肘形接點 156"/>
            <p:cNvCxnSpPr>
              <a:stCxn id="100" idx="3"/>
              <a:endCxn id="65" idx="1"/>
            </p:cNvCxnSpPr>
            <p:nvPr/>
          </p:nvCxnSpPr>
          <p:spPr>
            <a:xfrm flipV="1">
              <a:off x="3798281" y="4788682"/>
              <a:ext cx="1255450" cy="458248"/>
            </a:xfrm>
            <a:prstGeom prst="bentConnector3">
              <a:avLst>
                <a:gd name="adj1" fmla="val 50696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圓角矩形 2075"/>
            <p:cNvSpPr/>
            <p:nvPr/>
          </p:nvSpPr>
          <p:spPr>
            <a:xfrm>
              <a:off x="5857198" y="3824268"/>
              <a:ext cx="1163074" cy="540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7" name="圖片 1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35" y="3861048"/>
              <a:ext cx="888524" cy="448964"/>
            </a:xfrm>
            <a:prstGeom prst="rect">
              <a:avLst/>
            </a:prstGeom>
          </p:spPr>
        </p:pic>
        <p:cxnSp>
          <p:nvCxnSpPr>
            <p:cNvPr id="2078" name="肘形接點 2077"/>
            <p:cNvCxnSpPr>
              <a:stCxn id="175" idx="2"/>
              <a:endCxn id="2076" idx="1"/>
            </p:cNvCxnSpPr>
            <p:nvPr/>
          </p:nvCxnSpPr>
          <p:spPr>
            <a:xfrm rot="16200000" flipH="1">
              <a:off x="5423956" y="3661443"/>
              <a:ext cx="52236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肘形接點 226"/>
            <p:cNvCxnSpPr>
              <a:stCxn id="185" idx="0"/>
              <a:endCxn id="2076" idx="1"/>
            </p:cNvCxnSpPr>
            <p:nvPr/>
          </p:nvCxnSpPr>
          <p:spPr>
            <a:xfrm rot="5400000" flipH="1" flipV="1">
              <a:off x="5459681" y="4148082"/>
              <a:ext cx="45091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4081463" y="1556792"/>
            <a:ext cx="4955033" cy="4896544"/>
            <a:chOff x="4066795" y="1556792"/>
            <a:chExt cx="5077205" cy="4896544"/>
          </a:xfrm>
        </p:grpSpPr>
        <p:sp>
          <p:nvSpPr>
            <p:cNvPr id="4" name="矩形 3"/>
            <p:cNvSpPr/>
            <p:nvPr/>
          </p:nvSpPr>
          <p:spPr>
            <a:xfrm>
              <a:off x="4427984" y="1556792"/>
              <a:ext cx="4716016" cy="489654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066795" y="5207794"/>
              <a:ext cx="431219" cy="73819"/>
            </a:xfrm>
            <a:prstGeom prst="rect">
              <a:avLst/>
            </a:prstGeom>
            <a:solidFill>
              <a:srgbClr val="F2F2F2">
                <a:alpha val="8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2" name="矩形 71"/>
          <p:cNvSpPr/>
          <p:nvPr/>
        </p:nvSpPr>
        <p:spPr>
          <a:xfrm>
            <a:off x="3874589" y="5207793"/>
            <a:ext cx="183061" cy="73819"/>
          </a:xfrm>
          <a:prstGeom prst="rect">
            <a:avLst/>
          </a:prstGeom>
          <a:solidFill>
            <a:srgbClr val="F2F2F2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31770" y="1305726"/>
            <a:ext cx="2332665" cy="4896544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2500105" y="2639578"/>
            <a:ext cx="137857" cy="149722"/>
          </a:xfrm>
          <a:prstGeom prst="rect">
            <a:avLst/>
          </a:prstGeom>
          <a:solidFill>
            <a:srgbClr val="F2F2F2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8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t="4078" r="3995" b="14363"/>
          <a:stretch/>
        </p:blipFill>
        <p:spPr>
          <a:xfrm>
            <a:off x="323528" y="1368607"/>
            <a:ext cx="8432011" cy="5012721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-93939" y="72463"/>
              <a:ext cx="2160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</a:t>
              </a:r>
              <a:r>
                <a:rPr lang="zh-TW" altLang="en-US" sz="32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庫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303129" y="1955703"/>
            <a:ext cx="3785785" cy="3490312"/>
            <a:chOff x="5292080" y="2026920"/>
            <a:chExt cx="3785785" cy="3490312"/>
          </a:xfrm>
        </p:grpSpPr>
        <p:grpSp>
          <p:nvGrpSpPr>
            <p:cNvPr id="27" name="群組 26"/>
            <p:cNvGrpSpPr/>
            <p:nvPr/>
          </p:nvGrpSpPr>
          <p:grpSpPr>
            <a:xfrm>
              <a:off x="5292080" y="2026920"/>
              <a:ext cx="3463459" cy="3490312"/>
              <a:chOff x="5292080" y="2026920"/>
              <a:chExt cx="3463459" cy="349031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292080" y="3140968"/>
                <a:ext cx="3463459" cy="2376264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肘形接點 16"/>
              <p:cNvCxnSpPr>
                <a:stCxn id="10" idx="3"/>
              </p:cNvCxnSpPr>
              <p:nvPr/>
            </p:nvCxnSpPr>
            <p:spPr>
              <a:xfrm>
                <a:off x="6911340" y="2026920"/>
                <a:ext cx="684996" cy="1114048"/>
              </a:xfrm>
              <a:prstGeom prst="bentConnector2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字方塊 27"/>
            <p:cNvSpPr txBox="1"/>
            <p:nvPr/>
          </p:nvSpPr>
          <p:spPr>
            <a:xfrm>
              <a:off x="7592202" y="2113441"/>
              <a:ext cx="14856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accent5">
                      <a:lumMod val="50000"/>
                    </a:schemeClr>
                  </a:solidFill>
                </a:rPr>
                <a:t>Data wrangling:</a:t>
              </a:r>
            </a:p>
            <a:p>
              <a:r>
                <a:rPr lang="en-US" altLang="zh-TW" sz="1600" dirty="0" smtClean="0">
                  <a:solidFill>
                    <a:schemeClr val="accent5">
                      <a:lumMod val="50000"/>
                    </a:schemeClr>
                  </a:solidFill>
                </a:rPr>
                <a:t>1.Jieba </a:t>
              </a:r>
            </a:p>
            <a:p>
              <a:r>
                <a:rPr lang="en-US" altLang="zh-TW" sz="1600" dirty="0" smtClean="0">
                  <a:solidFill>
                    <a:schemeClr val="accent5">
                      <a:lumMod val="50000"/>
                    </a:schemeClr>
                  </a:solidFill>
                </a:rPr>
                <a:t>2.N-gram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491880" y="2995841"/>
            <a:ext cx="1886643" cy="1576071"/>
            <a:chOff x="3491880" y="2995841"/>
            <a:chExt cx="1886643" cy="1576071"/>
          </a:xfrm>
        </p:grpSpPr>
        <p:grpSp>
          <p:nvGrpSpPr>
            <p:cNvPr id="30" name="群組 29"/>
            <p:cNvGrpSpPr/>
            <p:nvPr/>
          </p:nvGrpSpPr>
          <p:grpSpPr>
            <a:xfrm>
              <a:off x="3491880" y="2995841"/>
              <a:ext cx="1474142" cy="1010751"/>
              <a:chOff x="3491880" y="2995841"/>
              <a:chExt cx="1474142" cy="101075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669878" y="3214504"/>
                <a:ext cx="1296144" cy="79208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" name="直線單箭頭接點 19"/>
              <p:cNvCxnSpPr>
                <a:stCxn id="12" idx="0"/>
              </p:cNvCxnSpPr>
              <p:nvPr/>
            </p:nvCxnSpPr>
            <p:spPr>
              <a:xfrm flipV="1">
                <a:off x="4317950" y="2995841"/>
                <a:ext cx="0" cy="21866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stCxn id="12" idx="1"/>
              </p:cNvCxnSpPr>
              <p:nvPr/>
            </p:nvCxnSpPr>
            <p:spPr>
              <a:xfrm flipH="1">
                <a:off x="3491880" y="3610548"/>
                <a:ext cx="177998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字方塊 30"/>
            <p:cNvSpPr txBox="1"/>
            <p:nvPr/>
          </p:nvSpPr>
          <p:spPr>
            <a:xfrm>
              <a:off x="3602075" y="3987137"/>
              <a:ext cx="17764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B050"/>
                  </a:solidFill>
                </a:rPr>
                <a:t>1.Google</a:t>
              </a:r>
              <a:r>
                <a:rPr lang="zh-TW" altLang="en-US" sz="1600" dirty="0" smtClean="0">
                  <a:solidFill>
                    <a:srgbClr val="00B050"/>
                  </a:solidFill>
                </a:rPr>
                <a:t>搜尋外掛</a:t>
              </a:r>
              <a:endParaRPr lang="en-US" altLang="zh-TW" sz="1600" dirty="0" smtClean="0">
                <a:solidFill>
                  <a:srgbClr val="00B050"/>
                </a:solidFill>
              </a:endParaRPr>
            </a:p>
            <a:p>
              <a:r>
                <a:rPr lang="en-US" altLang="zh-TW" sz="1600" dirty="0" smtClean="0">
                  <a:solidFill>
                    <a:srgbClr val="00B050"/>
                  </a:solidFill>
                </a:rPr>
                <a:t>2.</a:t>
              </a:r>
              <a:r>
                <a:rPr lang="zh-TW" altLang="en-US" sz="1600" dirty="0" smtClean="0">
                  <a:solidFill>
                    <a:srgbClr val="00B050"/>
                  </a:solidFill>
                </a:rPr>
                <a:t>資料庫篩選</a:t>
              </a:r>
              <a:endParaRPr lang="en-US" altLang="zh-TW" sz="1600" dirty="0" smtClean="0">
                <a:solidFill>
                  <a:srgbClr val="00B050"/>
                </a:solidFill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67439" y="2404362"/>
            <a:ext cx="1380386" cy="1528694"/>
            <a:chOff x="267439" y="2404362"/>
            <a:chExt cx="1380386" cy="1528694"/>
          </a:xfrm>
        </p:grpSpPr>
        <p:sp>
          <p:nvSpPr>
            <p:cNvPr id="13" name="矩形 12"/>
            <p:cNvSpPr/>
            <p:nvPr/>
          </p:nvSpPr>
          <p:spPr>
            <a:xfrm>
              <a:off x="312210" y="3214504"/>
              <a:ext cx="1335615" cy="71855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67439" y="2404362"/>
              <a:ext cx="12859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Data Analysis</a:t>
              </a:r>
            </a:p>
            <a:p>
              <a:r>
                <a:rPr lang="en-US" altLang="zh-TW" sz="1600" dirty="0" smtClean="0"/>
                <a:t>1.R</a:t>
              </a:r>
            </a:p>
            <a:p>
              <a:r>
                <a:rPr lang="en-US" altLang="zh-TW" sz="1600" dirty="0" smtClean="0"/>
                <a:t>2.SPSS</a:t>
              </a: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539750" y="923399"/>
            <a:ext cx="6376575" cy="5280551"/>
            <a:chOff x="539750" y="923399"/>
            <a:chExt cx="6376575" cy="5280551"/>
          </a:xfrm>
        </p:grpSpPr>
        <p:grpSp>
          <p:nvGrpSpPr>
            <p:cNvPr id="26" name="群組 25"/>
            <p:cNvGrpSpPr/>
            <p:nvPr/>
          </p:nvGrpSpPr>
          <p:grpSpPr>
            <a:xfrm>
              <a:off x="539750" y="923399"/>
              <a:ext cx="6376575" cy="5280551"/>
              <a:chOff x="539750" y="923399"/>
              <a:chExt cx="6376575" cy="5280551"/>
            </a:xfrm>
          </p:grpSpPr>
          <p:sp>
            <p:nvSpPr>
              <p:cNvPr id="9" name="手繪多邊形 8"/>
              <p:cNvSpPr/>
              <p:nvPr/>
            </p:nvSpPr>
            <p:spPr>
              <a:xfrm>
                <a:off x="539750" y="1197769"/>
                <a:ext cx="4210050" cy="5006181"/>
              </a:xfrm>
              <a:custGeom>
                <a:avLst/>
                <a:gdLst>
                  <a:gd name="connsiteX0" fmla="*/ 1104900 w 6521450"/>
                  <a:gd name="connsiteY0" fmla="*/ 0 h 5022850"/>
                  <a:gd name="connsiteX1" fmla="*/ 6521450 w 6521450"/>
                  <a:gd name="connsiteY1" fmla="*/ 0 h 5022850"/>
                  <a:gd name="connsiteX2" fmla="*/ 6521450 w 6521450"/>
                  <a:gd name="connsiteY2" fmla="*/ 1911350 h 5022850"/>
                  <a:gd name="connsiteX3" fmla="*/ 2940050 w 6521450"/>
                  <a:gd name="connsiteY3" fmla="*/ 1911350 h 5022850"/>
                  <a:gd name="connsiteX4" fmla="*/ 2940050 w 6521450"/>
                  <a:gd name="connsiteY4" fmla="*/ 3683000 h 5022850"/>
                  <a:gd name="connsiteX5" fmla="*/ 4210050 w 6521450"/>
                  <a:gd name="connsiteY5" fmla="*/ 3683000 h 5022850"/>
                  <a:gd name="connsiteX6" fmla="*/ 4210050 w 6521450"/>
                  <a:gd name="connsiteY6" fmla="*/ 5022850 h 5022850"/>
                  <a:gd name="connsiteX7" fmla="*/ 0 w 6521450"/>
                  <a:gd name="connsiteY7" fmla="*/ 5022850 h 5022850"/>
                  <a:gd name="connsiteX8" fmla="*/ 0 w 6521450"/>
                  <a:gd name="connsiteY8" fmla="*/ 3746500 h 5022850"/>
                  <a:gd name="connsiteX9" fmla="*/ 1143000 w 6521450"/>
                  <a:gd name="connsiteY9" fmla="*/ 3746500 h 5022850"/>
                  <a:gd name="connsiteX10" fmla="*/ 1104900 w 6521450"/>
                  <a:gd name="connsiteY10" fmla="*/ 0 h 5022850"/>
                  <a:gd name="connsiteX0" fmla="*/ 1136650 w 6521450"/>
                  <a:gd name="connsiteY0" fmla="*/ 0 h 5022850"/>
                  <a:gd name="connsiteX1" fmla="*/ 6521450 w 6521450"/>
                  <a:gd name="connsiteY1" fmla="*/ 0 h 5022850"/>
                  <a:gd name="connsiteX2" fmla="*/ 6521450 w 6521450"/>
                  <a:gd name="connsiteY2" fmla="*/ 1911350 h 5022850"/>
                  <a:gd name="connsiteX3" fmla="*/ 2940050 w 6521450"/>
                  <a:gd name="connsiteY3" fmla="*/ 1911350 h 5022850"/>
                  <a:gd name="connsiteX4" fmla="*/ 2940050 w 6521450"/>
                  <a:gd name="connsiteY4" fmla="*/ 3683000 h 5022850"/>
                  <a:gd name="connsiteX5" fmla="*/ 4210050 w 6521450"/>
                  <a:gd name="connsiteY5" fmla="*/ 3683000 h 5022850"/>
                  <a:gd name="connsiteX6" fmla="*/ 4210050 w 6521450"/>
                  <a:gd name="connsiteY6" fmla="*/ 5022850 h 5022850"/>
                  <a:gd name="connsiteX7" fmla="*/ 0 w 6521450"/>
                  <a:gd name="connsiteY7" fmla="*/ 5022850 h 5022850"/>
                  <a:gd name="connsiteX8" fmla="*/ 0 w 6521450"/>
                  <a:gd name="connsiteY8" fmla="*/ 3746500 h 5022850"/>
                  <a:gd name="connsiteX9" fmla="*/ 1143000 w 6521450"/>
                  <a:gd name="connsiteY9" fmla="*/ 3746500 h 5022850"/>
                  <a:gd name="connsiteX10" fmla="*/ 1136650 w 6521450"/>
                  <a:gd name="connsiteY10" fmla="*/ 0 h 5022850"/>
                  <a:gd name="connsiteX0" fmla="*/ 1136650 w 6521450"/>
                  <a:gd name="connsiteY0" fmla="*/ 0 h 5022850"/>
                  <a:gd name="connsiteX1" fmla="*/ 6521450 w 6521450"/>
                  <a:gd name="connsiteY1" fmla="*/ 0 h 5022850"/>
                  <a:gd name="connsiteX2" fmla="*/ 2940050 w 6521450"/>
                  <a:gd name="connsiteY2" fmla="*/ 1911350 h 5022850"/>
                  <a:gd name="connsiteX3" fmla="*/ 2940050 w 6521450"/>
                  <a:gd name="connsiteY3" fmla="*/ 3683000 h 5022850"/>
                  <a:gd name="connsiteX4" fmla="*/ 4210050 w 6521450"/>
                  <a:gd name="connsiteY4" fmla="*/ 3683000 h 5022850"/>
                  <a:gd name="connsiteX5" fmla="*/ 4210050 w 6521450"/>
                  <a:gd name="connsiteY5" fmla="*/ 5022850 h 5022850"/>
                  <a:gd name="connsiteX6" fmla="*/ 0 w 6521450"/>
                  <a:gd name="connsiteY6" fmla="*/ 5022850 h 5022850"/>
                  <a:gd name="connsiteX7" fmla="*/ 0 w 6521450"/>
                  <a:gd name="connsiteY7" fmla="*/ 3746500 h 5022850"/>
                  <a:gd name="connsiteX8" fmla="*/ 1143000 w 6521450"/>
                  <a:gd name="connsiteY8" fmla="*/ 3746500 h 5022850"/>
                  <a:gd name="connsiteX9" fmla="*/ 1136650 w 6521450"/>
                  <a:gd name="connsiteY9" fmla="*/ 0 h 5022850"/>
                  <a:gd name="connsiteX0" fmla="*/ 1136650 w 6521450"/>
                  <a:gd name="connsiteY0" fmla="*/ 0 h 5022850"/>
                  <a:gd name="connsiteX1" fmla="*/ 6521450 w 6521450"/>
                  <a:gd name="connsiteY1" fmla="*/ 0 h 5022850"/>
                  <a:gd name="connsiteX2" fmla="*/ 2940050 w 6521450"/>
                  <a:gd name="connsiteY2" fmla="*/ 3683000 h 5022850"/>
                  <a:gd name="connsiteX3" fmla="*/ 4210050 w 6521450"/>
                  <a:gd name="connsiteY3" fmla="*/ 3683000 h 5022850"/>
                  <a:gd name="connsiteX4" fmla="*/ 4210050 w 6521450"/>
                  <a:gd name="connsiteY4" fmla="*/ 5022850 h 5022850"/>
                  <a:gd name="connsiteX5" fmla="*/ 0 w 6521450"/>
                  <a:gd name="connsiteY5" fmla="*/ 5022850 h 5022850"/>
                  <a:gd name="connsiteX6" fmla="*/ 0 w 6521450"/>
                  <a:gd name="connsiteY6" fmla="*/ 3746500 h 5022850"/>
                  <a:gd name="connsiteX7" fmla="*/ 1143000 w 6521450"/>
                  <a:gd name="connsiteY7" fmla="*/ 3746500 h 5022850"/>
                  <a:gd name="connsiteX8" fmla="*/ 1136650 w 6521450"/>
                  <a:gd name="connsiteY8" fmla="*/ 0 h 5022850"/>
                  <a:gd name="connsiteX0" fmla="*/ 1136650 w 4210050"/>
                  <a:gd name="connsiteY0" fmla="*/ 0 h 5022850"/>
                  <a:gd name="connsiteX1" fmla="*/ 2911475 w 4210050"/>
                  <a:gd name="connsiteY1" fmla="*/ 9525 h 5022850"/>
                  <a:gd name="connsiteX2" fmla="*/ 2940050 w 4210050"/>
                  <a:gd name="connsiteY2" fmla="*/ 3683000 h 5022850"/>
                  <a:gd name="connsiteX3" fmla="*/ 4210050 w 4210050"/>
                  <a:gd name="connsiteY3" fmla="*/ 3683000 h 5022850"/>
                  <a:gd name="connsiteX4" fmla="*/ 4210050 w 4210050"/>
                  <a:gd name="connsiteY4" fmla="*/ 5022850 h 5022850"/>
                  <a:gd name="connsiteX5" fmla="*/ 0 w 4210050"/>
                  <a:gd name="connsiteY5" fmla="*/ 5022850 h 5022850"/>
                  <a:gd name="connsiteX6" fmla="*/ 0 w 4210050"/>
                  <a:gd name="connsiteY6" fmla="*/ 3746500 h 5022850"/>
                  <a:gd name="connsiteX7" fmla="*/ 1143000 w 4210050"/>
                  <a:gd name="connsiteY7" fmla="*/ 3746500 h 5022850"/>
                  <a:gd name="connsiteX8" fmla="*/ 1136650 w 4210050"/>
                  <a:gd name="connsiteY8" fmla="*/ 0 h 5022850"/>
                  <a:gd name="connsiteX0" fmla="*/ 1136650 w 4210050"/>
                  <a:gd name="connsiteY0" fmla="*/ 4762 h 5027612"/>
                  <a:gd name="connsiteX1" fmla="*/ 2911475 w 4210050"/>
                  <a:gd name="connsiteY1" fmla="*/ 0 h 5027612"/>
                  <a:gd name="connsiteX2" fmla="*/ 2940050 w 4210050"/>
                  <a:gd name="connsiteY2" fmla="*/ 3687762 h 5027612"/>
                  <a:gd name="connsiteX3" fmla="*/ 4210050 w 4210050"/>
                  <a:gd name="connsiteY3" fmla="*/ 3687762 h 5027612"/>
                  <a:gd name="connsiteX4" fmla="*/ 4210050 w 4210050"/>
                  <a:gd name="connsiteY4" fmla="*/ 5027612 h 5027612"/>
                  <a:gd name="connsiteX5" fmla="*/ 0 w 4210050"/>
                  <a:gd name="connsiteY5" fmla="*/ 5027612 h 5027612"/>
                  <a:gd name="connsiteX6" fmla="*/ 0 w 4210050"/>
                  <a:gd name="connsiteY6" fmla="*/ 3751262 h 5027612"/>
                  <a:gd name="connsiteX7" fmla="*/ 1143000 w 4210050"/>
                  <a:gd name="connsiteY7" fmla="*/ 3751262 h 5027612"/>
                  <a:gd name="connsiteX8" fmla="*/ 1136650 w 4210050"/>
                  <a:gd name="connsiteY8" fmla="*/ 4762 h 5027612"/>
                  <a:gd name="connsiteX0" fmla="*/ 1136650 w 4210050"/>
                  <a:gd name="connsiteY0" fmla="*/ 0 h 5022850"/>
                  <a:gd name="connsiteX1" fmla="*/ 2919095 w 4210050"/>
                  <a:gd name="connsiteY1" fmla="*/ 33338 h 5022850"/>
                  <a:gd name="connsiteX2" fmla="*/ 2940050 w 4210050"/>
                  <a:gd name="connsiteY2" fmla="*/ 3683000 h 5022850"/>
                  <a:gd name="connsiteX3" fmla="*/ 4210050 w 4210050"/>
                  <a:gd name="connsiteY3" fmla="*/ 3683000 h 5022850"/>
                  <a:gd name="connsiteX4" fmla="*/ 4210050 w 4210050"/>
                  <a:gd name="connsiteY4" fmla="*/ 5022850 h 5022850"/>
                  <a:gd name="connsiteX5" fmla="*/ 0 w 4210050"/>
                  <a:gd name="connsiteY5" fmla="*/ 5022850 h 5022850"/>
                  <a:gd name="connsiteX6" fmla="*/ 0 w 4210050"/>
                  <a:gd name="connsiteY6" fmla="*/ 3746500 h 5022850"/>
                  <a:gd name="connsiteX7" fmla="*/ 1143000 w 4210050"/>
                  <a:gd name="connsiteY7" fmla="*/ 3746500 h 5022850"/>
                  <a:gd name="connsiteX8" fmla="*/ 1136650 w 4210050"/>
                  <a:gd name="connsiteY8" fmla="*/ 0 h 5022850"/>
                  <a:gd name="connsiteX0" fmla="*/ 1141413 w 4210050"/>
                  <a:gd name="connsiteY0" fmla="*/ 0 h 5006181"/>
                  <a:gd name="connsiteX1" fmla="*/ 2919095 w 4210050"/>
                  <a:gd name="connsiteY1" fmla="*/ 16669 h 5006181"/>
                  <a:gd name="connsiteX2" fmla="*/ 2940050 w 4210050"/>
                  <a:gd name="connsiteY2" fmla="*/ 3666331 h 5006181"/>
                  <a:gd name="connsiteX3" fmla="*/ 4210050 w 4210050"/>
                  <a:gd name="connsiteY3" fmla="*/ 3666331 h 5006181"/>
                  <a:gd name="connsiteX4" fmla="*/ 4210050 w 4210050"/>
                  <a:gd name="connsiteY4" fmla="*/ 5006181 h 5006181"/>
                  <a:gd name="connsiteX5" fmla="*/ 0 w 4210050"/>
                  <a:gd name="connsiteY5" fmla="*/ 5006181 h 5006181"/>
                  <a:gd name="connsiteX6" fmla="*/ 0 w 4210050"/>
                  <a:gd name="connsiteY6" fmla="*/ 3729831 h 5006181"/>
                  <a:gd name="connsiteX7" fmla="*/ 1143000 w 4210050"/>
                  <a:gd name="connsiteY7" fmla="*/ 3729831 h 5006181"/>
                  <a:gd name="connsiteX8" fmla="*/ 1141413 w 4210050"/>
                  <a:gd name="connsiteY8" fmla="*/ 0 h 500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0" h="5006181">
                    <a:moveTo>
                      <a:pt x="1141413" y="0"/>
                    </a:moveTo>
                    <a:lnTo>
                      <a:pt x="2919095" y="16669"/>
                    </a:lnTo>
                    <a:lnTo>
                      <a:pt x="2940050" y="3666331"/>
                    </a:lnTo>
                    <a:lnTo>
                      <a:pt x="4210050" y="3666331"/>
                    </a:lnTo>
                    <a:lnTo>
                      <a:pt x="4210050" y="5006181"/>
                    </a:lnTo>
                    <a:lnTo>
                      <a:pt x="0" y="5006181"/>
                    </a:lnTo>
                    <a:lnTo>
                      <a:pt x="0" y="3729831"/>
                    </a:lnTo>
                    <a:lnTo>
                      <a:pt x="1143000" y="3729831"/>
                    </a:lnTo>
                    <a:cubicBezTo>
                      <a:pt x="1140883" y="2480998"/>
                      <a:pt x="1143530" y="1248833"/>
                      <a:pt x="1141413" y="0"/>
                    </a:cubicBezTo>
                    <a:close/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手繪多邊形 9"/>
              <p:cNvSpPr/>
              <p:nvPr/>
            </p:nvSpPr>
            <p:spPr>
              <a:xfrm>
                <a:off x="3537561" y="1203261"/>
                <a:ext cx="3378764" cy="1786071"/>
              </a:xfrm>
              <a:custGeom>
                <a:avLst/>
                <a:gdLst>
                  <a:gd name="connsiteX0" fmla="*/ 0 w 3375589"/>
                  <a:gd name="connsiteY0" fmla="*/ 25637 h 1786071"/>
                  <a:gd name="connsiteX1" fmla="*/ 0 w 3375589"/>
                  <a:gd name="connsiteY1" fmla="*/ 1786071 h 1786071"/>
                  <a:gd name="connsiteX2" fmla="*/ 3375589 w 3375589"/>
                  <a:gd name="connsiteY2" fmla="*/ 1786071 h 1786071"/>
                  <a:gd name="connsiteX3" fmla="*/ 3375589 w 3375589"/>
                  <a:gd name="connsiteY3" fmla="*/ 0 h 1786071"/>
                  <a:gd name="connsiteX4" fmla="*/ 0 w 3375589"/>
                  <a:gd name="connsiteY4" fmla="*/ 25637 h 1786071"/>
                  <a:gd name="connsiteX0" fmla="*/ 0 w 3378764"/>
                  <a:gd name="connsiteY0" fmla="*/ 237 h 1786071"/>
                  <a:gd name="connsiteX1" fmla="*/ 3175 w 3378764"/>
                  <a:gd name="connsiteY1" fmla="*/ 1786071 h 1786071"/>
                  <a:gd name="connsiteX2" fmla="*/ 3378764 w 3378764"/>
                  <a:gd name="connsiteY2" fmla="*/ 1786071 h 1786071"/>
                  <a:gd name="connsiteX3" fmla="*/ 3378764 w 3378764"/>
                  <a:gd name="connsiteY3" fmla="*/ 0 h 1786071"/>
                  <a:gd name="connsiteX4" fmla="*/ 0 w 3378764"/>
                  <a:gd name="connsiteY4" fmla="*/ 237 h 1786071"/>
                  <a:gd name="connsiteX0" fmla="*/ 0 w 3378764"/>
                  <a:gd name="connsiteY0" fmla="*/ 237 h 1786071"/>
                  <a:gd name="connsiteX1" fmla="*/ 3175 w 3378764"/>
                  <a:gd name="connsiteY1" fmla="*/ 1786071 h 1786071"/>
                  <a:gd name="connsiteX2" fmla="*/ 3378764 w 3378764"/>
                  <a:gd name="connsiteY2" fmla="*/ 1786071 h 1786071"/>
                  <a:gd name="connsiteX3" fmla="*/ 3373779 w 3378764"/>
                  <a:gd name="connsiteY3" fmla="*/ 823659 h 1786071"/>
                  <a:gd name="connsiteX4" fmla="*/ 3378764 w 3378764"/>
                  <a:gd name="connsiteY4" fmla="*/ 0 h 1786071"/>
                  <a:gd name="connsiteX5" fmla="*/ 0 w 3378764"/>
                  <a:gd name="connsiteY5" fmla="*/ 237 h 178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8764" h="1786071">
                    <a:moveTo>
                      <a:pt x="0" y="237"/>
                    </a:moveTo>
                    <a:cubicBezTo>
                      <a:pt x="1058" y="595515"/>
                      <a:pt x="2117" y="1190793"/>
                      <a:pt x="3175" y="1786071"/>
                    </a:cubicBezTo>
                    <a:lnTo>
                      <a:pt x="3378764" y="1786071"/>
                    </a:lnTo>
                    <a:cubicBezTo>
                      <a:pt x="3377102" y="1465267"/>
                      <a:pt x="3375441" y="1144463"/>
                      <a:pt x="3373779" y="823659"/>
                    </a:cubicBezTo>
                    <a:cubicBezTo>
                      <a:pt x="3375441" y="549106"/>
                      <a:pt x="3377102" y="274553"/>
                      <a:pt x="3378764" y="0"/>
                    </a:cubicBezTo>
                    <a:lnTo>
                      <a:pt x="0" y="237"/>
                    </a:lnTo>
                    <a:close/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2657970" y="9233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 smtClean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爬蟲資料</a:t>
                </a:r>
                <a:endParaRPr lang="zh-TW" altLang="en-US" sz="11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6" name="文字方塊 35"/>
            <p:cNvSpPr txBox="1"/>
            <p:nvPr/>
          </p:nvSpPr>
          <p:spPr>
            <a:xfrm>
              <a:off x="1635071" y="121918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手機規</a:t>
              </a:r>
              <a:r>
                <a:rPr lang="zh-TW" altLang="en-US" sz="11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格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119097" y="121918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文章內</a:t>
              </a:r>
              <a:r>
                <a:rPr lang="zh-TW" altLang="en-US" sz="11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容</a:t>
              </a: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635896" y="1474126"/>
            <a:ext cx="2774670" cy="834099"/>
            <a:chOff x="3635896" y="1474126"/>
            <a:chExt cx="2774670" cy="834099"/>
          </a:xfrm>
        </p:grpSpPr>
        <p:grpSp>
          <p:nvGrpSpPr>
            <p:cNvPr id="45" name="群組 44"/>
            <p:cNvGrpSpPr/>
            <p:nvPr/>
          </p:nvGrpSpPr>
          <p:grpSpPr>
            <a:xfrm>
              <a:off x="5183012" y="1474126"/>
              <a:ext cx="1227554" cy="770599"/>
              <a:chOff x="5183012" y="1474126"/>
              <a:chExt cx="1227554" cy="77059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398237" y="1955703"/>
                <a:ext cx="1012329" cy="289022"/>
              </a:xfrm>
              <a:prstGeom prst="rect">
                <a:avLst/>
              </a:prstGeom>
              <a:solidFill>
                <a:srgbClr val="FAC090">
                  <a:alpha val="541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4" name="群組 43"/>
              <p:cNvGrpSpPr/>
              <p:nvPr/>
            </p:nvGrpSpPr>
            <p:grpSpPr>
              <a:xfrm>
                <a:off x="5183012" y="1474126"/>
                <a:ext cx="992579" cy="479222"/>
                <a:chOff x="5289432" y="1414816"/>
                <a:chExt cx="992579" cy="479222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289432" y="1414816"/>
                  <a:ext cx="992579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TW" altLang="en-US" sz="1050" b="1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處理</a:t>
                  </a:r>
                  <a:r>
                    <a:rPr lang="zh-TW" altLang="en-US" sz="1050" b="1" dirty="0">
                      <a:solidFill>
                        <a:schemeClr val="accent6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重複爬</a:t>
                  </a:r>
                  <a:r>
                    <a:rPr lang="zh-TW" altLang="en-US" sz="1050" b="1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取</a:t>
                  </a:r>
                  <a:endParaRPr lang="zh-TW" altLang="en-US" sz="105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cxnSp>
              <p:nvCxnSpPr>
                <p:cNvPr id="41" name="直線單箭頭接點 40"/>
                <p:cNvCxnSpPr/>
                <p:nvPr/>
              </p:nvCxnSpPr>
              <p:spPr>
                <a:xfrm>
                  <a:off x="5796136" y="1610352"/>
                  <a:ext cx="0" cy="283686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矩形 45"/>
            <p:cNvSpPr/>
            <p:nvPr/>
          </p:nvSpPr>
          <p:spPr>
            <a:xfrm>
              <a:off x="3635896" y="2099471"/>
              <a:ext cx="1256582" cy="208754"/>
            </a:xfrm>
            <a:prstGeom prst="rect">
              <a:avLst/>
            </a:prstGeom>
            <a:solidFill>
              <a:srgbClr val="FAC090">
                <a:alpha val="5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直線單箭頭接點 46"/>
            <p:cNvCxnSpPr/>
            <p:nvPr/>
          </p:nvCxnSpPr>
          <p:spPr>
            <a:xfrm flipH="1">
              <a:off x="4860032" y="1673225"/>
              <a:ext cx="839093" cy="4262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58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076" y="72463"/>
              <a:ext cx="5530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en-US" altLang="zh-TW" sz="28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Data</a:t>
              </a:r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28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Wrangling</a:t>
              </a:r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20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0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分詞工具</a:t>
              </a:r>
              <a:r>
                <a:rPr lang="en-US" altLang="zh-TW" sz="20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zh-TW" altLang="en-US" sz="20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r="1762" b="14811"/>
          <a:stretch/>
        </p:blipFill>
        <p:spPr>
          <a:xfrm>
            <a:off x="46988" y="1107948"/>
            <a:ext cx="2615783" cy="81379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29292" y="34943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我們在動物園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83568" y="4485418"/>
            <a:ext cx="3245263" cy="744390"/>
            <a:chOff x="3247986" y="2558807"/>
            <a:chExt cx="3245263" cy="744390"/>
          </a:xfrm>
        </p:grpSpPr>
        <p:sp>
          <p:nvSpPr>
            <p:cNvPr id="43" name="文字方塊 42"/>
            <p:cNvSpPr txBox="1"/>
            <p:nvPr/>
          </p:nvSpPr>
          <p:spPr>
            <a:xfrm>
              <a:off x="3331218" y="25588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3915795" y="25588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們在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4489448" y="25625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在動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105482" y="256785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動物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730037" y="25749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物園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3247986" y="29290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我們在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4024542" y="292813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們在動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820923" y="292390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在動物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5616086" y="29338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動物園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5652120" y="467095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  在   動物園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51877" y="2048473"/>
            <a:ext cx="3209405" cy="954107"/>
            <a:chOff x="351877" y="2048473"/>
            <a:chExt cx="3209405" cy="954107"/>
          </a:xfrm>
        </p:grpSpPr>
        <p:sp>
          <p:nvSpPr>
            <p:cNvPr id="40" name="文字方塊 39"/>
            <p:cNvSpPr txBox="1"/>
            <p:nvPr/>
          </p:nvSpPr>
          <p:spPr>
            <a:xfrm>
              <a:off x="423885" y="2048473"/>
              <a:ext cx="31373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C00000"/>
                  </a:solidFill>
                </a:rPr>
                <a:t>N-gram:</a:t>
              </a:r>
            </a:p>
            <a:p>
              <a:r>
                <a:rPr lang="zh-TW" altLang="en-US" sz="2800" dirty="0" smtClean="0">
                  <a:solidFill>
                    <a:srgbClr val="C00000"/>
                  </a:solidFill>
                </a:rPr>
                <a:t>      </a:t>
              </a:r>
              <a:r>
                <a:rPr lang="zh-TW" altLang="en-US" sz="24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列</a:t>
              </a:r>
              <a:r>
                <a:rPr lang="zh-TW" altLang="en-US" sz="2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</a:t>
              </a:r>
              <a:r>
                <a:rPr lang="zh-TW" altLang="en-US" sz="24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所有字詞組合</a:t>
              </a:r>
              <a:endParaRPr lang="zh-TW" altLang="en-US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51877" y="2243773"/>
              <a:ext cx="144016" cy="144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644008" y="2048473"/>
            <a:ext cx="3887222" cy="954107"/>
            <a:chOff x="4644008" y="2048473"/>
            <a:chExt cx="3887222" cy="954107"/>
          </a:xfrm>
        </p:grpSpPr>
        <p:sp>
          <p:nvSpPr>
            <p:cNvPr id="42" name="文字方塊 41"/>
            <p:cNvSpPr txBox="1"/>
            <p:nvPr/>
          </p:nvSpPr>
          <p:spPr>
            <a:xfrm>
              <a:off x="4860032" y="2048473"/>
              <a:ext cx="36711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 err="1" smtClean="0">
                  <a:solidFill>
                    <a:srgbClr val="C00000"/>
                  </a:solidFill>
                </a:rPr>
                <a:t>Jieba</a:t>
              </a:r>
              <a:r>
                <a:rPr lang="en-US" altLang="zh-TW" sz="2800" dirty="0" smtClean="0">
                  <a:solidFill>
                    <a:srgbClr val="C00000"/>
                  </a:solidFill>
                </a:rPr>
                <a:t>:</a:t>
              </a:r>
            </a:p>
            <a:p>
              <a:r>
                <a:rPr lang="zh-TW" altLang="en-US" sz="2800" dirty="0">
                  <a:solidFill>
                    <a:srgbClr val="C00000"/>
                  </a:solidFill>
                </a:rPr>
                <a:t> </a:t>
              </a:r>
              <a:r>
                <a:rPr lang="zh-TW" altLang="en-US" sz="2800" dirty="0" smtClean="0">
                  <a:solidFill>
                    <a:srgbClr val="C00000"/>
                  </a:solidFill>
                </a:rPr>
                <a:t>    </a:t>
              </a:r>
              <a:r>
                <a:rPr lang="zh-TW" altLang="en-US" sz="2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透過演算法及詞庫斷詞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4644008" y="2243773"/>
              <a:ext cx="144016" cy="144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9" name="直線接點 18"/>
          <p:cNvCxnSpPr/>
          <p:nvPr/>
        </p:nvCxnSpPr>
        <p:spPr>
          <a:xfrm>
            <a:off x="4427984" y="2048473"/>
            <a:ext cx="0" cy="4188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5796390" y="35730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我們在動物園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683568" y="3002580"/>
            <a:ext cx="78476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下箭號 23"/>
          <p:cNvSpPr/>
          <p:nvPr/>
        </p:nvSpPr>
        <p:spPr>
          <a:xfrm>
            <a:off x="1842846" y="3933195"/>
            <a:ext cx="342552" cy="36050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向下箭號 63"/>
          <p:cNvSpPr/>
          <p:nvPr/>
        </p:nvSpPr>
        <p:spPr>
          <a:xfrm>
            <a:off x="6499295" y="4076605"/>
            <a:ext cx="342552" cy="36050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9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076" y="8112"/>
              <a:ext cx="6610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-</a:t>
              </a:r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Data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32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Wrangling</a:t>
              </a:r>
              <a:r>
                <a:rPr lang="en-US" altLang="zh-TW" sz="36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建立辭</a:t>
              </a:r>
              <a:r>
                <a:rPr lang="zh-TW" altLang="en-US" sz="24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庫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zh-TW" altLang="en-US" sz="24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79512" y="1304256"/>
            <a:ext cx="3528392" cy="4798044"/>
            <a:chOff x="251520" y="1293222"/>
            <a:chExt cx="3528392" cy="4798044"/>
          </a:xfrm>
        </p:grpSpPr>
        <p:sp>
          <p:nvSpPr>
            <p:cNvPr id="5" name="矩形 4"/>
            <p:cNvSpPr/>
            <p:nvPr/>
          </p:nvSpPr>
          <p:spPr>
            <a:xfrm>
              <a:off x="539552" y="1690061"/>
              <a:ext cx="3240360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10.24更新原來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保固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是這樣算的，未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過保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依原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保固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過保就是三個月。(筆記中)我是很滿意我的ZENFONE6，不過手殘，花了約原價40%($2570/$6490)的錢作維修，當然會心不甘，這當然也是自己不小心造成的。感謝大大的回覆。--------------------------------------ZEN6手機從樓梯上跳樓，造成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螢幕顯示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出現黑色直條佔據螢幕約1/3。心想才買約半年，能修就修，華碩服務小姐報價2570元。想說節儉一下，心一橫，就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報修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吧。如果沒傷到其他東西。三天後，取件的時候，恩~~跟新的一樣，那時隨口一問，請問</a:t>
              </a:r>
              <a:r>
                <a:rPr lang="zh-TW" altLang="en-US" sz="14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保固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久??小姐說"三個月""三個月""三個月"我說"啥，才三個月喔""有點短耶"心中的想法是，才三個月，萬一運氣不好第四個月出問題了，那我會後悔為何不買新的....所以啊!!有要修ZENFONE的，請記得保固只有三個月三個月三個月.....附圖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51520" y="12932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48888"/>
              </p:ext>
            </p:extLst>
          </p:nvPr>
        </p:nvGraphicFramePr>
        <p:xfrm>
          <a:off x="4716016" y="1468141"/>
          <a:ext cx="3960440" cy="5173908"/>
        </p:xfrm>
        <a:graphic>
          <a:graphicData uri="http://schemas.openxmlformats.org/drawingml/2006/table">
            <a:tbl>
              <a:tblPr/>
              <a:tblGrid>
                <a:gridCol w="792088"/>
                <a:gridCol w="720080"/>
                <a:gridCol w="648072"/>
                <a:gridCol w="648072"/>
                <a:gridCol w="720080"/>
                <a:gridCol w="432048"/>
              </a:tblGrid>
              <a:tr h="308679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續航力</a:t>
                      </a:r>
                      <a:endParaRPr lang="en-US" altLang="zh-TW" sz="1100" b="1" dirty="0" smtClean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  <a:p>
                      <a:pPr algn="ctr" rtl="0" fontAlgn="b"/>
                      <a:r>
                        <a:rPr lang="en-US" altLang="zh-TW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_</a:t>
                      </a:r>
                      <a:r>
                        <a:rPr lang="zh-TW" altLang="en-US" sz="1100" b="1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電池</a:t>
                      </a: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使用</a:t>
                      </a:r>
                      <a:endParaRPr lang="en-US" altLang="zh-TW" sz="1100" b="1" dirty="0" smtClean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  <a:p>
                      <a:pPr algn="ctr" rtl="0" fontAlgn="b"/>
                      <a:r>
                        <a:rPr lang="en-US" altLang="zh-TW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_</a:t>
                      </a:r>
                      <a:r>
                        <a:rPr lang="zh-TW" altLang="en-US" sz="1100" b="1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操作</a:t>
                      </a: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100" b="1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相機</a:t>
                      </a: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效能</a:t>
                      </a:r>
                      <a:endParaRPr lang="en-US" altLang="zh-TW" sz="1100" b="1" dirty="0" smtClean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  <a:p>
                      <a:pPr algn="ctr" rtl="0" fontAlgn="b"/>
                      <a:r>
                        <a:rPr lang="en-US" altLang="zh-TW" sz="1100" b="1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_</a:t>
                      </a:r>
                      <a:r>
                        <a:rPr lang="zh-TW" altLang="en-US" sz="1100" b="1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硬體</a:t>
                      </a: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100" b="1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儲存空間</a:t>
                      </a: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電池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使用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光學變焦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CPU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記憶卡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充電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設定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感光元件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處理器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記憶體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62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耗電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開啟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拍照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速度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16G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電池容量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安裝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照片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跑分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16GB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62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電力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下載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效果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效能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28GB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62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功能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畫質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順暢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30MB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80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省電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操作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手動模式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GHz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32G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14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充電電流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關閉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雷射對焦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bps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32GB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62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電流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移除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拍攝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分數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64G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線材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原廠設定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相機功能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內核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64g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電壓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生存模式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自動對焦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高通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64GB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耗電量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復原廠設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夜拍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晶圓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Disk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手機電池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模式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錄影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雙通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flash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電源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通知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光學防手震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MHz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GB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79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手機充電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步驟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對焦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加速器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GRAM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62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安規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備份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鏡頭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110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很順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MSD</a:t>
                      </a: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400" b="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..…..</a:t>
                      </a:r>
                      <a:endParaRPr lang="zh-TW" altLang="en-US" sz="1400" b="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…….</a:t>
                      </a:r>
                    </a:p>
                  </a:txBody>
                  <a:tcPr marL="15033" marR="15033" marT="10022" marB="10022" vert="eaVert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…….</a:t>
                      </a:r>
                      <a:endParaRPr lang="zh-TW" altLang="en-US" sz="120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vert="eaVert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…….</a:t>
                      </a:r>
                      <a:endParaRPr lang="zh-TW" altLang="en-US" sz="120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vert="eaVert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…….</a:t>
                      </a:r>
                      <a:endParaRPr lang="zh-TW" altLang="en-US" sz="120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vert="eaVert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 smtClean="0">
                          <a:solidFill>
                            <a:srgbClr val="434343"/>
                          </a:solidFill>
                          <a:effectLst/>
                          <a:ea typeface="Adobe 繁黑體 Std B"/>
                        </a:rPr>
                        <a:t>…….</a:t>
                      </a:r>
                      <a:endParaRPr lang="en-US" sz="1200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vert="eaVert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zh-TW" altLang="en-US" sz="1100" b="1" dirty="0">
                        <a:solidFill>
                          <a:srgbClr val="434343"/>
                        </a:solidFill>
                        <a:effectLst/>
                        <a:ea typeface="Adobe 繁黑體 Std B"/>
                      </a:endParaRPr>
                    </a:p>
                  </a:txBody>
                  <a:tcPr marL="15033" marR="15033" marT="10022" marB="10022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向右箭號 11"/>
          <p:cNvSpPr/>
          <p:nvPr/>
        </p:nvSpPr>
        <p:spPr>
          <a:xfrm>
            <a:off x="3851920" y="3356490"/>
            <a:ext cx="720080" cy="57606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076" y="8112"/>
              <a:ext cx="5818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-</a:t>
              </a:r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Data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32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Wrangling</a:t>
              </a:r>
              <a:r>
                <a:rPr lang="en-US" altLang="zh-TW" sz="36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建立辭</a:t>
              </a:r>
              <a:r>
                <a:rPr lang="zh-TW" altLang="en-US" sz="24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庫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zh-TW" altLang="en-US" sz="24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076056" y="1542896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網路文字探勘技術運用於智慧型手機口碑之分析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江義平等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76056" y="214214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產品上市前最被廣為討論的產品面向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傅思瑜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4698107" y="980728"/>
            <a:ext cx="1500753" cy="369332"/>
            <a:chOff x="4698107" y="1196752"/>
            <a:chExt cx="1500753" cy="369332"/>
          </a:xfrm>
        </p:grpSpPr>
        <p:sp>
          <p:nvSpPr>
            <p:cNvPr id="12" name="文字方塊 11"/>
            <p:cNvSpPr txBox="1"/>
            <p:nvPr/>
          </p:nvSpPr>
          <p:spPr>
            <a:xfrm>
              <a:off x="4860032" y="119675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關鍵字分類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98107" y="1273841"/>
              <a:ext cx="144016" cy="144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90927" y="975980"/>
            <a:ext cx="1500753" cy="369332"/>
            <a:chOff x="4698107" y="1196752"/>
            <a:chExt cx="1500753" cy="369332"/>
          </a:xfrm>
        </p:grpSpPr>
        <p:sp>
          <p:nvSpPr>
            <p:cNvPr id="16" name="文字方塊 15"/>
            <p:cNvSpPr txBox="1"/>
            <p:nvPr/>
          </p:nvSpPr>
          <p:spPr>
            <a:xfrm>
              <a:off x="4860032" y="119675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關鍵字萃取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98107" y="1273841"/>
              <a:ext cx="144016" cy="144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圓角矩形 30"/>
          <p:cNvSpPr/>
          <p:nvPr/>
        </p:nvSpPr>
        <p:spPr>
          <a:xfrm>
            <a:off x="4698107" y="1371140"/>
            <a:ext cx="4122365" cy="428896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6084168" y="5517232"/>
            <a:ext cx="1368152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6214246" y="55240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四種分類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/>
          <a:srcRect l="29525" t="29174" r="30313" b="24801"/>
          <a:stretch/>
        </p:blipFill>
        <p:spPr>
          <a:xfrm>
            <a:off x="4959720" y="2935441"/>
            <a:ext cx="1941661" cy="125166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4"/>
          <a:srcRect l="33463" t="25500" r="33463" b="39500"/>
          <a:stretch/>
        </p:blipFill>
        <p:spPr>
          <a:xfrm>
            <a:off x="6888619" y="2612161"/>
            <a:ext cx="1841046" cy="1095861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5"/>
          <a:srcRect l="27951" t="18500" r="30706" b="5901"/>
          <a:stretch/>
        </p:blipFill>
        <p:spPr>
          <a:xfrm>
            <a:off x="6860810" y="3815781"/>
            <a:ext cx="1602281" cy="164806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6"/>
          <a:srcRect l="25981" t="24100" r="27557" b="17100"/>
          <a:stretch/>
        </p:blipFill>
        <p:spPr>
          <a:xfrm>
            <a:off x="5064859" y="4279436"/>
            <a:ext cx="1656184" cy="1178978"/>
          </a:xfrm>
          <a:prstGeom prst="rect">
            <a:avLst/>
          </a:prstGeom>
        </p:spPr>
      </p:pic>
      <p:sp>
        <p:nvSpPr>
          <p:cNvPr id="46" name="橢圓 45"/>
          <p:cNvSpPr/>
          <p:nvPr/>
        </p:nvSpPr>
        <p:spPr>
          <a:xfrm>
            <a:off x="5008530" y="1662885"/>
            <a:ext cx="112658" cy="112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5004048" y="2287491"/>
            <a:ext cx="112658" cy="112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226571" y="1463539"/>
            <a:ext cx="7085412" cy="5240302"/>
            <a:chOff x="226571" y="1463539"/>
            <a:chExt cx="7085412" cy="5240302"/>
          </a:xfrm>
        </p:grpSpPr>
        <p:sp>
          <p:nvSpPr>
            <p:cNvPr id="27" name="向下箭號 26"/>
            <p:cNvSpPr/>
            <p:nvPr/>
          </p:nvSpPr>
          <p:spPr>
            <a:xfrm>
              <a:off x="6646363" y="5854887"/>
              <a:ext cx="176773" cy="484377"/>
            </a:xfrm>
            <a:prstGeom prst="downArrow">
              <a:avLst>
                <a:gd name="adj1" fmla="val 50000"/>
                <a:gd name="adj2" fmla="val 634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203987" y="63345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初步分類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768244" y="5916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</a:t>
              </a:r>
              <a:r>
                <a:rPr lang="zh-TW" altLang="en-US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31392" y="146353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依標題分類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7" name="肘形接點 36"/>
            <p:cNvCxnSpPr>
              <a:stCxn id="28" idx="1"/>
              <a:endCxn id="19" idx="3"/>
            </p:cNvCxnSpPr>
            <p:nvPr/>
          </p:nvCxnSpPr>
          <p:spPr>
            <a:xfrm rot="10800000">
              <a:off x="2631885" y="1648205"/>
              <a:ext cx="3572102" cy="4870970"/>
            </a:xfrm>
            <a:prstGeom prst="bentConnector3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226571" y="1785249"/>
              <a:ext cx="3899146" cy="339310"/>
              <a:chOff x="-1551898" y="1403484"/>
              <a:chExt cx="9376744" cy="777243"/>
            </a:xfrm>
          </p:grpSpPr>
          <p:pic>
            <p:nvPicPr>
              <p:cNvPr id="57" name="圖片 56"/>
              <p:cNvPicPr>
                <a:picLocks noChangeAspect="1"/>
              </p:cNvPicPr>
              <p:nvPr/>
            </p:nvPicPr>
            <p:blipFill rotWithShape="1">
              <a:blip r:embed="rId7"/>
              <a:srcRect l="17713" t="29700" r="31100" b="66661"/>
              <a:stretch/>
            </p:blipFill>
            <p:spPr>
              <a:xfrm>
                <a:off x="-1551898" y="1403484"/>
                <a:ext cx="9361039" cy="374370"/>
              </a:xfrm>
              <a:prstGeom prst="rect">
                <a:avLst/>
              </a:prstGeom>
            </p:spPr>
          </p:pic>
          <p:pic>
            <p:nvPicPr>
              <p:cNvPr id="58" name="圖片 57"/>
              <p:cNvPicPr>
                <a:picLocks noChangeAspect="1"/>
              </p:cNvPicPr>
              <p:nvPr/>
            </p:nvPicPr>
            <p:blipFill rotWithShape="1">
              <a:blip r:embed="rId7"/>
              <a:srcRect l="17713" t="35618" r="31100" b="62730"/>
              <a:stretch/>
            </p:blipFill>
            <p:spPr>
              <a:xfrm>
                <a:off x="-1551898" y="1707177"/>
                <a:ext cx="9361039" cy="169949"/>
              </a:xfrm>
              <a:prstGeom prst="rect">
                <a:avLst/>
              </a:prstGeom>
            </p:spPr>
          </p:pic>
          <p:pic>
            <p:nvPicPr>
              <p:cNvPr id="59" name="圖片 58"/>
              <p:cNvPicPr>
                <a:picLocks noChangeAspect="1"/>
              </p:cNvPicPr>
              <p:nvPr/>
            </p:nvPicPr>
            <p:blipFill rotWithShape="1">
              <a:blip r:embed="rId7"/>
              <a:srcRect l="17713" t="53432" r="31100" b="44746"/>
              <a:stretch/>
            </p:blipFill>
            <p:spPr>
              <a:xfrm>
                <a:off x="-1551898" y="1855253"/>
                <a:ext cx="9361039" cy="187410"/>
              </a:xfrm>
              <a:prstGeom prst="rect">
                <a:avLst/>
              </a:prstGeom>
            </p:spPr>
          </p:pic>
          <p:pic>
            <p:nvPicPr>
              <p:cNvPr id="60" name="圖片 59"/>
              <p:cNvPicPr>
                <a:picLocks noChangeAspect="1"/>
              </p:cNvPicPr>
              <p:nvPr/>
            </p:nvPicPr>
            <p:blipFill rotWithShape="1">
              <a:blip r:embed="rId7"/>
              <a:srcRect l="17713" t="64723" r="31100" b="33794"/>
              <a:stretch/>
            </p:blipFill>
            <p:spPr>
              <a:xfrm>
                <a:off x="-1536193" y="2028190"/>
                <a:ext cx="9361039" cy="152537"/>
              </a:xfrm>
              <a:prstGeom prst="rect">
                <a:avLst/>
              </a:prstGeom>
            </p:spPr>
          </p:pic>
        </p:grpSp>
      </p:grpSp>
      <p:grpSp>
        <p:nvGrpSpPr>
          <p:cNvPr id="83" name="群組 82"/>
          <p:cNvGrpSpPr/>
          <p:nvPr/>
        </p:nvGrpSpPr>
        <p:grpSpPr>
          <a:xfrm>
            <a:off x="395536" y="2132856"/>
            <a:ext cx="3354400" cy="4582405"/>
            <a:chOff x="395536" y="2132856"/>
            <a:chExt cx="3354400" cy="4582405"/>
          </a:xfrm>
        </p:grpSpPr>
        <p:sp>
          <p:nvSpPr>
            <p:cNvPr id="22" name="向下箭號 21"/>
            <p:cNvSpPr/>
            <p:nvPr/>
          </p:nvSpPr>
          <p:spPr>
            <a:xfrm>
              <a:off x="1790842" y="2996953"/>
              <a:ext cx="176773" cy="504055"/>
            </a:xfrm>
            <a:prstGeom prst="downArrow">
              <a:avLst>
                <a:gd name="adj1" fmla="val 50000"/>
                <a:gd name="adj2" fmla="val 5942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62589" y="35637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字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79801" y="3078779"/>
              <a:ext cx="13084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5">
                      <a:lumMod val="75000"/>
                    </a:schemeClr>
                  </a:solidFill>
                </a:rPr>
                <a:t>Data Wrangling</a:t>
              </a:r>
              <a:endParaRPr lang="zh-TW" altLang="en-US" sz="1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" name="向下箭號 42"/>
            <p:cNvSpPr/>
            <p:nvPr/>
          </p:nvSpPr>
          <p:spPr>
            <a:xfrm>
              <a:off x="1802939" y="3861049"/>
              <a:ext cx="176773" cy="504055"/>
            </a:xfrm>
            <a:prstGeom prst="downArrow">
              <a:avLst>
                <a:gd name="adj1" fmla="val 50000"/>
                <a:gd name="adj2" fmla="val 5942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33478" y="390941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調整分</a:t>
              </a:r>
              <a:r>
                <a:rPr lang="zh-TW" altLang="en-US" sz="1400" b="1" dirty="0">
                  <a:solidFill>
                    <a:schemeClr val="accent5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</a:t>
              </a:r>
            </a:p>
          </p:txBody>
        </p:sp>
        <p:sp>
          <p:nvSpPr>
            <p:cNvPr id="20" name="向下箭號 19"/>
            <p:cNvSpPr/>
            <p:nvPr/>
          </p:nvSpPr>
          <p:spPr>
            <a:xfrm>
              <a:off x="1776562" y="2152535"/>
              <a:ext cx="176773" cy="484377"/>
            </a:xfrm>
            <a:prstGeom prst="downArrow">
              <a:avLst>
                <a:gd name="adj1" fmla="val 50000"/>
                <a:gd name="adj2" fmla="val 6347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130132" y="269962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所有字詞組合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886075" y="2132856"/>
              <a:ext cx="805605" cy="410562"/>
              <a:chOff x="2047188" y="2319342"/>
              <a:chExt cx="805605" cy="41056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61" t="8615" r="4338" b="19652"/>
              <a:stretch/>
            </p:blipFill>
            <p:spPr>
              <a:xfrm>
                <a:off x="2284301" y="2584601"/>
                <a:ext cx="508560" cy="145303"/>
              </a:xfrm>
              <a:prstGeom prst="rect">
                <a:avLst/>
              </a:prstGeom>
            </p:spPr>
          </p:pic>
          <p:sp>
            <p:nvSpPr>
              <p:cNvPr id="25" name="文字方塊 24"/>
              <p:cNvSpPr txBox="1"/>
              <p:nvPr/>
            </p:nvSpPr>
            <p:spPr>
              <a:xfrm>
                <a:off x="2047188" y="2319342"/>
                <a:ext cx="8056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N-gram</a:t>
                </a:r>
                <a:endParaRPr lang="zh-TW" altLang="en-US" sz="1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70" name="圓角矩形 69"/>
            <p:cNvSpPr/>
            <p:nvPr/>
          </p:nvSpPr>
          <p:spPr>
            <a:xfrm>
              <a:off x="395536" y="4366381"/>
              <a:ext cx="3354400" cy="2348880"/>
            </a:xfrm>
            <a:prstGeom prst="roundRect">
              <a:avLst>
                <a:gd name="adj" fmla="val 11210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701986" y="436510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情緒詞庫</a:t>
              </a:r>
              <a:endPara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2064969" y="4365104"/>
              <a:ext cx="14221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</a:t>
              </a:r>
              <a:r>
                <a:rPr lang="zh-TW" altLang="en-US" sz="1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別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詞庫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(12</a:t>
              </a:r>
              <a:r>
                <a:rPr lang="zh-TW" altLang="en-US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</a:t>
              </a:r>
              <a:r>
                <a:rPr lang="en-US" altLang="zh-TW" sz="14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80" y="5540821"/>
              <a:ext cx="1304723" cy="1031641"/>
            </a:xfrm>
            <a:prstGeom prst="rect">
              <a:avLst/>
            </a:prstGeom>
          </p:spPr>
        </p:pic>
        <p:pic>
          <p:nvPicPr>
            <p:cNvPr id="75" name="圖片 7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42" y="5751483"/>
              <a:ext cx="610207" cy="556680"/>
            </a:xfrm>
            <a:prstGeom prst="rect">
              <a:avLst/>
            </a:prstGeom>
          </p:spPr>
        </p:pic>
        <p:grpSp>
          <p:nvGrpSpPr>
            <p:cNvPr id="77" name="群組 76"/>
            <p:cNvGrpSpPr/>
            <p:nvPr/>
          </p:nvGrpSpPr>
          <p:grpSpPr>
            <a:xfrm>
              <a:off x="2016276" y="4712569"/>
              <a:ext cx="1579735" cy="704235"/>
              <a:chOff x="1711938" y="4652018"/>
              <a:chExt cx="1579735" cy="704235"/>
            </a:xfrm>
          </p:grpSpPr>
          <p:pic>
            <p:nvPicPr>
              <p:cNvPr id="45" name="圖片 4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946"/>
              <a:stretch/>
            </p:blipFill>
            <p:spPr>
              <a:xfrm>
                <a:off x="1711939" y="4652018"/>
                <a:ext cx="1579734" cy="644569"/>
              </a:xfrm>
              <a:prstGeom prst="rect">
                <a:avLst/>
              </a:prstGeom>
            </p:spPr>
          </p:pic>
          <p:pic>
            <p:nvPicPr>
              <p:cNvPr id="76" name="圖片 7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318" b="3213"/>
              <a:stretch/>
            </p:blipFill>
            <p:spPr>
              <a:xfrm>
                <a:off x="1711938" y="5284245"/>
                <a:ext cx="1579734" cy="72008"/>
              </a:xfrm>
              <a:prstGeom prst="rect">
                <a:avLst/>
              </a:prstGeom>
            </p:spPr>
          </p:pic>
        </p:grpSp>
        <p:grpSp>
          <p:nvGrpSpPr>
            <p:cNvPr id="79" name="群組 78"/>
            <p:cNvGrpSpPr/>
            <p:nvPr/>
          </p:nvGrpSpPr>
          <p:grpSpPr>
            <a:xfrm>
              <a:off x="773955" y="4715131"/>
              <a:ext cx="771532" cy="679264"/>
              <a:chOff x="641686" y="4676989"/>
              <a:chExt cx="771532" cy="679264"/>
            </a:xfrm>
          </p:grpSpPr>
          <p:pic>
            <p:nvPicPr>
              <p:cNvPr id="55" name="圖片 54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9611"/>
              <a:stretch/>
            </p:blipFill>
            <p:spPr>
              <a:xfrm>
                <a:off x="641686" y="4676989"/>
                <a:ext cx="761159" cy="624219"/>
              </a:xfrm>
              <a:prstGeom prst="rect">
                <a:avLst/>
              </a:prstGeom>
            </p:spPr>
          </p:pic>
          <p:pic>
            <p:nvPicPr>
              <p:cNvPr id="78" name="圖片 7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3" t="91145" r="-1423" b="5349"/>
              <a:stretch/>
            </p:blipFill>
            <p:spPr>
              <a:xfrm>
                <a:off x="652059" y="5284245"/>
                <a:ext cx="761159" cy="72008"/>
              </a:xfrm>
              <a:prstGeom prst="rect">
                <a:avLst/>
              </a:prstGeom>
            </p:spPr>
          </p:pic>
        </p:grpSp>
        <p:cxnSp>
          <p:nvCxnSpPr>
            <p:cNvPr id="81" name="直線接點 80"/>
            <p:cNvCxnSpPr/>
            <p:nvPr/>
          </p:nvCxnSpPr>
          <p:spPr>
            <a:xfrm>
              <a:off x="1926122" y="4497930"/>
              <a:ext cx="0" cy="2020555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64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476448" y="1124744"/>
            <a:ext cx="1329589" cy="5616624"/>
          </a:xfrm>
          <a:prstGeom prst="rect">
            <a:avLst/>
          </a:prstGeom>
          <a:gradFill flip="none" rotWithShape="1">
            <a:gsLst>
              <a:gs pos="14000">
                <a:schemeClr val="accent6">
                  <a:lumMod val="30000"/>
                  <a:lumOff val="7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23611" y="1296964"/>
            <a:ext cx="1329589" cy="5732436"/>
          </a:xfrm>
          <a:prstGeom prst="rect">
            <a:avLst/>
          </a:prstGeom>
          <a:gradFill flip="none" rotWithShape="1">
            <a:gsLst>
              <a:gs pos="10000">
                <a:schemeClr val="accent5">
                  <a:lumMod val="25000"/>
                  <a:lumOff val="7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350675" y="1148191"/>
            <a:ext cx="1329589" cy="5304585"/>
          </a:xfrm>
          <a:prstGeom prst="rect">
            <a:avLst/>
          </a:prstGeom>
          <a:gradFill flip="none" rotWithShape="1">
            <a:gsLst>
              <a:gs pos="35000">
                <a:schemeClr val="accent3">
                  <a:lumMod val="40000"/>
                  <a:lumOff val="60000"/>
                </a:schemeClr>
              </a:gs>
              <a:gs pos="10000">
                <a:schemeClr val="accent3">
                  <a:lumMod val="30000"/>
                  <a:lumOff val="7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827116" y="1514366"/>
            <a:ext cx="1329589" cy="5587041"/>
          </a:xfrm>
          <a:prstGeom prst="rect">
            <a:avLst/>
          </a:prstGeom>
          <a:gradFill flip="none" rotWithShape="1">
            <a:gsLst>
              <a:gs pos="19000">
                <a:schemeClr val="accent6">
                  <a:lumMod val="30000"/>
                  <a:lumOff val="70000"/>
                </a:schemeClr>
              </a:gs>
              <a:gs pos="0">
                <a:srgbClr val="D9E4F1">
                  <a:lumMod val="61000"/>
                  <a:lumOff val="39000"/>
                </a:srgb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55466" y="1124744"/>
            <a:ext cx="1329589" cy="5616624"/>
          </a:xfrm>
          <a:prstGeom prst="rect">
            <a:avLst/>
          </a:prstGeom>
          <a:gradFill flip="none" rotWithShape="1">
            <a:gsLst>
              <a:gs pos="30000">
                <a:srgbClr val="D5E1EF"/>
              </a:gs>
              <a:gs pos="7000">
                <a:srgbClr val="D9E4F1">
                  <a:lumMod val="52000"/>
                  <a:lumOff val="48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 r="29698" b="14163"/>
          <a:stretch/>
        </p:blipFill>
        <p:spPr>
          <a:xfrm>
            <a:off x="7497894" y="1257943"/>
            <a:ext cx="1267474" cy="14370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81"/>
          <a:stretch/>
        </p:blipFill>
        <p:spPr>
          <a:xfrm>
            <a:off x="4437333" y="1267050"/>
            <a:ext cx="1156274" cy="139111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0" r="5170"/>
          <a:stretch/>
        </p:blipFill>
        <p:spPr>
          <a:xfrm>
            <a:off x="5995525" y="1514367"/>
            <a:ext cx="1185762" cy="13146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11568"/>
          <a:stretch/>
        </p:blipFill>
        <p:spPr>
          <a:xfrm>
            <a:off x="1444196" y="1178067"/>
            <a:ext cx="1152128" cy="143704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6" t="14300" r="53150" b="59450"/>
          <a:stretch/>
        </p:blipFill>
        <p:spPr>
          <a:xfrm>
            <a:off x="2974574" y="1547500"/>
            <a:ext cx="1034674" cy="14370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7600" y="-2907466"/>
            <a:ext cx="782114" cy="728230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79512" y="179929"/>
            <a:ext cx="182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20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defRPr>
            </a:lvl1pPr>
          </a:lstStyle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45827" y="25103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蔡秉均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279542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李德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耀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4797705" y="25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柯佑楨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389104" y="2771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林宜謙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943309" y="26227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張詠翔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334525" y="3861048"/>
            <a:ext cx="8460432" cy="355932"/>
            <a:chOff x="0" y="3289092"/>
            <a:chExt cx="8460432" cy="355932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07504" y="3645024"/>
              <a:ext cx="83529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0" y="3289092"/>
              <a:ext cx="1012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爬蟲</a:t>
              </a:r>
              <a:r>
                <a: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/ETL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360040" y="4389595"/>
            <a:ext cx="8460432" cy="355932"/>
            <a:chOff x="0" y="3289092"/>
            <a:chExt cx="8460432" cy="355932"/>
          </a:xfrm>
        </p:grpSpPr>
        <p:cxnSp>
          <p:nvCxnSpPr>
            <p:cNvPr id="35" name="直線接點 34"/>
            <p:cNvCxnSpPr/>
            <p:nvPr/>
          </p:nvCxnSpPr>
          <p:spPr>
            <a:xfrm>
              <a:off x="107504" y="3645024"/>
              <a:ext cx="83529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0" y="328909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詞庫建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立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340435" y="4926060"/>
            <a:ext cx="8460432" cy="355932"/>
            <a:chOff x="0" y="3289092"/>
            <a:chExt cx="8460432" cy="355932"/>
          </a:xfrm>
        </p:grpSpPr>
        <p:cxnSp>
          <p:nvCxnSpPr>
            <p:cNvPr id="38" name="直線接點 37"/>
            <p:cNvCxnSpPr/>
            <p:nvPr/>
          </p:nvCxnSpPr>
          <p:spPr>
            <a:xfrm>
              <a:off x="107504" y="3645024"/>
              <a:ext cx="83529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0" y="328909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庫</a:t>
              </a: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347895" y="5486247"/>
            <a:ext cx="8460432" cy="355932"/>
            <a:chOff x="0" y="3289092"/>
            <a:chExt cx="8460432" cy="355932"/>
          </a:xfrm>
        </p:grpSpPr>
        <p:cxnSp>
          <p:nvCxnSpPr>
            <p:cNvPr id="41" name="直線接點 40"/>
            <p:cNvCxnSpPr/>
            <p:nvPr/>
          </p:nvCxnSpPr>
          <p:spPr>
            <a:xfrm>
              <a:off x="107504" y="3645024"/>
              <a:ext cx="83529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0" y="328909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資料分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析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340435" y="6045057"/>
            <a:ext cx="8460432" cy="355932"/>
            <a:chOff x="0" y="3289092"/>
            <a:chExt cx="8460432" cy="355932"/>
          </a:xfrm>
        </p:grpSpPr>
        <p:cxnSp>
          <p:nvCxnSpPr>
            <p:cNvPr id="44" name="直線接點 43"/>
            <p:cNvCxnSpPr/>
            <p:nvPr/>
          </p:nvCxnSpPr>
          <p:spPr>
            <a:xfrm>
              <a:off x="107504" y="3645024"/>
              <a:ext cx="83529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/>
            <p:cNvSpPr txBox="1"/>
            <p:nvPr/>
          </p:nvSpPr>
          <p:spPr>
            <a:xfrm>
              <a:off x="0" y="328909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網頁呈現</a:t>
              </a:r>
              <a:endPara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945137" y="3920946"/>
            <a:ext cx="6279285" cy="166347"/>
            <a:chOff x="1929000" y="3946755"/>
            <a:chExt cx="6279285" cy="166347"/>
          </a:xfrm>
          <a:solidFill>
            <a:schemeClr val="accent6">
              <a:lumMod val="75000"/>
            </a:schemeClr>
          </a:solidFill>
        </p:grpSpPr>
        <p:sp>
          <p:nvSpPr>
            <p:cNvPr id="52" name="橢圓 51"/>
            <p:cNvSpPr/>
            <p:nvPr/>
          </p:nvSpPr>
          <p:spPr>
            <a:xfrm>
              <a:off x="1929000" y="3959794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3410247" y="395492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4938815" y="3949266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511751" y="394675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8054977" y="394675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1941109" y="4443078"/>
            <a:ext cx="6279285" cy="166347"/>
            <a:chOff x="1929000" y="3946755"/>
            <a:chExt cx="6279285" cy="166347"/>
          </a:xfrm>
          <a:solidFill>
            <a:schemeClr val="accent5">
              <a:lumMod val="75000"/>
            </a:schemeClr>
          </a:solidFill>
        </p:grpSpPr>
        <p:sp>
          <p:nvSpPr>
            <p:cNvPr id="59" name="橢圓 58"/>
            <p:cNvSpPr/>
            <p:nvPr/>
          </p:nvSpPr>
          <p:spPr>
            <a:xfrm>
              <a:off x="1929000" y="3959794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3410247" y="395492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4938815" y="3949266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6511751" y="394675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8054977" y="394675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1952480" y="4953421"/>
            <a:ext cx="1634555" cy="158177"/>
            <a:chOff x="1929000" y="3954925"/>
            <a:chExt cx="1634555" cy="158177"/>
          </a:xfrm>
          <a:solidFill>
            <a:schemeClr val="accent2">
              <a:lumMod val="75000"/>
            </a:schemeClr>
          </a:solidFill>
        </p:grpSpPr>
        <p:sp>
          <p:nvSpPr>
            <p:cNvPr id="65" name="橢圓 64"/>
            <p:cNvSpPr/>
            <p:nvPr/>
          </p:nvSpPr>
          <p:spPr>
            <a:xfrm>
              <a:off x="1929000" y="3959794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410247" y="395492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4962295" y="5501828"/>
            <a:ext cx="1726244" cy="155819"/>
            <a:chOff x="4938815" y="3946755"/>
            <a:chExt cx="1726244" cy="155819"/>
          </a:xfrm>
          <a:solidFill>
            <a:schemeClr val="accent6">
              <a:lumMod val="75000"/>
            </a:schemeClr>
          </a:solidFill>
        </p:grpSpPr>
        <p:sp>
          <p:nvSpPr>
            <p:cNvPr id="73" name="橢圓 72"/>
            <p:cNvSpPr/>
            <p:nvPr/>
          </p:nvSpPr>
          <p:spPr>
            <a:xfrm>
              <a:off x="4938815" y="3949266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6511751" y="3946755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4963580" y="6044930"/>
            <a:ext cx="3280294" cy="173737"/>
            <a:chOff x="4963580" y="6044930"/>
            <a:chExt cx="3280294" cy="173737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76" name="群組 75"/>
            <p:cNvGrpSpPr/>
            <p:nvPr/>
          </p:nvGrpSpPr>
          <p:grpSpPr>
            <a:xfrm>
              <a:off x="6547340" y="6065359"/>
              <a:ext cx="1696534" cy="153308"/>
              <a:chOff x="6511751" y="3946755"/>
              <a:chExt cx="1696534" cy="153308"/>
            </a:xfrm>
            <a:grpFill/>
          </p:grpSpPr>
          <p:sp>
            <p:nvSpPr>
              <p:cNvPr id="80" name="橢圓 79"/>
              <p:cNvSpPr/>
              <p:nvPr/>
            </p:nvSpPr>
            <p:spPr>
              <a:xfrm>
                <a:off x="6511751" y="3946755"/>
                <a:ext cx="153308" cy="1533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8054977" y="3946755"/>
                <a:ext cx="153308" cy="1533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2" name="橢圓 81"/>
            <p:cNvSpPr/>
            <p:nvPr/>
          </p:nvSpPr>
          <p:spPr>
            <a:xfrm>
              <a:off x="4963580" y="6044930"/>
              <a:ext cx="153308" cy="15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2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表格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69902"/>
              </p:ext>
            </p:extLst>
          </p:nvPr>
        </p:nvGraphicFramePr>
        <p:xfrm>
          <a:off x="755576" y="1309896"/>
          <a:ext cx="7697621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7866"/>
                <a:gridCol w="2907437"/>
                <a:gridCol w="690071"/>
                <a:gridCol w="792088"/>
                <a:gridCol w="720080"/>
                <a:gridCol w="720079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標題內容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內文內容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類別代號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關鍵字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6064">
                <a:tc>
                  <a:txBody>
                    <a:bodyPr/>
                    <a:lstStyle/>
                    <a:p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XPERIA SP(C530X) </a:t>
                      </a:r>
                      <a:r>
                        <a:rPr lang="zh-TW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XPERIA L(C210X)  </a:t>
                      </a:r>
                      <a:r>
                        <a:rPr lang="zh-TW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en-US" altLang="zh-TW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中高階機資訊曝光</a:t>
                      </a:r>
                      <a:r>
                        <a:rPr lang="en-US" altLang="zh-TW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?!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可能會配備</a:t>
                      </a: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SnapdragonS4Pro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</a:t>
                      </a: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MSM8960T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之</a:t>
                      </a: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1.7GHz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雙核心、</a:t>
                      </a: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Adreno320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圖形晶片、也配備了</a:t>
                      </a: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720p</a:t>
                      </a:r>
                      <a:r>
                        <a:rPr lang="zh-TW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的螢幕解析度</a:t>
                      </a:r>
                      <a:endParaRPr lang="zh-TW" altLang="zh-TW" sz="1200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3139877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zh-TW" sz="12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35496" y="9128"/>
            <a:ext cx="8352928" cy="1187624"/>
            <a:chOff x="35496" y="-99392"/>
            <a:chExt cx="8352928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3"/>
            <a:stretch/>
          </p:blipFill>
          <p:spPr>
            <a:xfrm rot="5400000">
              <a:off x="3618148" y="-3682044"/>
              <a:ext cx="1187624" cy="8352928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076" y="8112"/>
              <a:ext cx="5818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-</a:t>
              </a:r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Data</a:t>
              </a:r>
              <a:r>
                <a:rPr lang="en-US" altLang="zh-TW" sz="36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32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Wrangling</a:t>
              </a:r>
              <a:r>
                <a:rPr lang="en-US" altLang="zh-TW" sz="36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 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斷出關鍵字</a:t>
              </a:r>
              <a:r>
                <a:rPr lang="en-US" altLang="zh-TW" sz="24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zh-TW" altLang="en-US" sz="24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-9002762" y="2776937"/>
            <a:ext cx="3821357" cy="1289221"/>
            <a:chOff x="218040" y="1052736"/>
            <a:chExt cx="3151271" cy="106315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17713" t="29000" r="54686" b="54446"/>
            <a:stretch/>
          </p:blipFill>
          <p:spPr>
            <a:xfrm>
              <a:off x="218040" y="1052736"/>
              <a:ext cx="3151271" cy="1063154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899592" y="1885957"/>
              <a:ext cx="307777" cy="14401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800" dirty="0" smtClean="0"/>
                <a:t>…</a:t>
              </a:r>
              <a:endParaRPr lang="zh-TW" altLang="en-US" sz="800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980562" y="1871547"/>
              <a:ext cx="307777" cy="14401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800" dirty="0" smtClean="0"/>
                <a:t>…</a:t>
              </a:r>
              <a:endParaRPr lang="zh-TW" altLang="en-US" sz="800" dirty="0"/>
            </a:p>
          </p:txBody>
        </p:sp>
      </p:grp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06571"/>
              </p:ext>
            </p:extLst>
          </p:nvPr>
        </p:nvGraphicFramePr>
        <p:xfrm>
          <a:off x="10091468" y="1900420"/>
          <a:ext cx="2014217" cy="2686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/>
                <a:gridCol w="1294137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類別編號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規格類別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續航力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電池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使用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操作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相機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4</a:t>
                      </a:r>
                      <a:endParaRPr lang="en-US" altLang="zh-TW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效能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硬體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儲存空間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價錢</a:t>
                      </a:r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購買</a:t>
                      </a:r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服務品質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外觀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顯示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音效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通訊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GPS</a:t>
                      </a:r>
                      <a:endParaRPr 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10</a:t>
                      </a:r>
                      <a:endParaRPr lang="en-US" altLang="zh-TW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觸控</a:t>
                      </a:r>
                      <a:r>
                        <a:rPr lang="en-US" altLang="zh-TW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按鍵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配件</a:t>
                      </a:r>
                      <a:endParaRPr lang="zh-TW" altLang="en-US" sz="12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0"/>
          <a:stretch/>
        </p:blipFill>
        <p:spPr>
          <a:xfrm>
            <a:off x="-4033963" y="4426334"/>
            <a:ext cx="1646293" cy="2160240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-4861048" y="3243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+</a:t>
            </a:r>
            <a:endParaRPr lang="zh-TW" altLang="en-US" b="1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-7501919" y="25088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</a:p>
        </p:txBody>
      </p:sp>
      <p:sp>
        <p:nvSpPr>
          <p:cNvPr id="66" name="向右箭號 65"/>
          <p:cNvSpPr/>
          <p:nvPr/>
        </p:nvSpPr>
        <p:spPr>
          <a:xfrm rot="5400000">
            <a:off x="-8784849" y="5162075"/>
            <a:ext cx="2565861" cy="4954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/>
          <p:cNvSpPr txBox="1"/>
          <p:nvPr/>
        </p:nvSpPr>
        <p:spPr>
          <a:xfrm>
            <a:off x="-5729042" y="5149212"/>
            <a:ext cx="277786" cy="375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+</a:t>
            </a:r>
            <a:endParaRPr lang="zh-TW" altLang="en-US" b="1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-5301465" y="5056176"/>
            <a:ext cx="1040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Dictionary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6409" y="5252687"/>
            <a:ext cx="947624" cy="320079"/>
          </a:xfrm>
          <a:prstGeom prst="rect">
            <a:avLst/>
          </a:prstGeom>
        </p:spPr>
      </p:pic>
      <p:graphicFrame>
        <p:nvGraphicFramePr>
          <p:cNvPr id="78" name="表格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73332"/>
              </p:ext>
            </p:extLst>
          </p:nvPr>
        </p:nvGraphicFramePr>
        <p:xfrm>
          <a:off x="-9145524" y="439797"/>
          <a:ext cx="8568952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080"/>
                <a:gridCol w="2448272"/>
                <a:gridCol w="720080"/>
                <a:gridCol w="3456384"/>
                <a:gridCol w="720080"/>
                <a:gridCol w="50405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標題內容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內文內容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類別代號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關鍵字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3139877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XPERIA SP(C530X) </a:t>
                      </a:r>
                      <a:r>
                        <a:rPr lang="zh-TW" altLang="en-US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XPERIA L(C210X)  </a:t>
                      </a:r>
                      <a:r>
                        <a:rPr lang="zh-TW" altLang="en-US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TW" altLang="en-US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中高階機資訊曝光</a:t>
                      </a:r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?!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可能會配備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SnapdragonS4Pro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MSM8960T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之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1.7GHz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雙核心、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Adreno320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圖形晶片、也配備了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720p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的螢幕解析度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zh-TW" sz="12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7" name="群組 96"/>
          <p:cNvGrpSpPr/>
          <p:nvPr/>
        </p:nvGrpSpPr>
        <p:grpSpPr>
          <a:xfrm>
            <a:off x="-4132584" y="2789312"/>
            <a:ext cx="2448272" cy="1429246"/>
            <a:chOff x="1259632" y="2935977"/>
            <a:chExt cx="2448272" cy="1429246"/>
          </a:xfrm>
        </p:grpSpPr>
        <p:grpSp>
          <p:nvGrpSpPr>
            <p:cNvPr id="98" name="群組 97"/>
            <p:cNvGrpSpPr/>
            <p:nvPr/>
          </p:nvGrpSpPr>
          <p:grpSpPr>
            <a:xfrm>
              <a:off x="2283478" y="3204480"/>
              <a:ext cx="1352418" cy="942070"/>
              <a:chOff x="5868144" y="3204480"/>
              <a:chExt cx="1579734" cy="942070"/>
            </a:xfrm>
          </p:grpSpPr>
          <p:pic>
            <p:nvPicPr>
              <p:cNvPr id="104" name="圖片 10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1344"/>
              <a:stretch/>
            </p:blipFill>
            <p:spPr>
              <a:xfrm>
                <a:off x="5868144" y="3204480"/>
                <a:ext cx="1579734" cy="802370"/>
              </a:xfrm>
              <a:prstGeom prst="rect">
                <a:avLst/>
              </a:prstGeom>
            </p:spPr>
          </p:pic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72" b="554"/>
              <a:stretch/>
            </p:blipFill>
            <p:spPr>
              <a:xfrm>
                <a:off x="5868144" y="3999706"/>
                <a:ext cx="1579734" cy="146844"/>
              </a:xfrm>
              <a:prstGeom prst="rect">
                <a:avLst/>
              </a:prstGeom>
            </p:spPr>
          </p:pic>
        </p:grpSp>
        <p:grpSp>
          <p:nvGrpSpPr>
            <p:cNvPr id="99" name="群組 98"/>
            <p:cNvGrpSpPr/>
            <p:nvPr/>
          </p:nvGrpSpPr>
          <p:grpSpPr>
            <a:xfrm>
              <a:off x="1385303" y="3195410"/>
              <a:ext cx="761159" cy="1050299"/>
              <a:chOff x="4797891" y="3229451"/>
              <a:chExt cx="761159" cy="105029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5230"/>
              <a:stretch/>
            </p:blipFill>
            <p:spPr>
              <a:xfrm>
                <a:off x="4797891" y="3229451"/>
                <a:ext cx="761159" cy="91962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3" name="圖片 10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158" b="5047"/>
              <a:stretch/>
            </p:blipFill>
            <p:spPr>
              <a:xfrm>
                <a:off x="4797891" y="4160713"/>
                <a:ext cx="761159" cy="119037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0" name="文字方塊 99"/>
            <p:cNvSpPr txBox="1"/>
            <p:nvPr/>
          </p:nvSpPr>
          <p:spPr>
            <a:xfrm>
              <a:off x="2195736" y="29359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詞庫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圓角矩形 100"/>
            <p:cNvSpPr/>
            <p:nvPr/>
          </p:nvSpPr>
          <p:spPr>
            <a:xfrm>
              <a:off x="1259632" y="2949469"/>
              <a:ext cx="2448272" cy="141575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6" name="文字方塊 105"/>
          <p:cNvSpPr txBox="1"/>
          <p:nvPr/>
        </p:nvSpPr>
        <p:spPr>
          <a:xfrm>
            <a:off x="-4708648" y="33958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+</a:t>
            </a:r>
            <a:endParaRPr lang="zh-TW" altLang="en-US" b="1" dirty="0"/>
          </a:p>
        </p:txBody>
      </p:sp>
      <p:graphicFrame>
        <p:nvGraphicFramePr>
          <p:cNvPr id="115" name="表格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23463"/>
              </p:ext>
            </p:extLst>
          </p:nvPr>
        </p:nvGraphicFramePr>
        <p:xfrm>
          <a:off x="6105739" y="8253536"/>
          <a:ext cx="6076522" cy="5365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918"/>
                <a:gridCol w="504056"/>
                <a:gridCol w="491937"/>
                <a:gridCol w="415094"/>
                <a:gridCol w="415094"/>
                <a:gridCol w="415094"/>
                <a:gridCol w="668765"/>
                <a:gridCol w="415094"/>
                <a:gridCol w="415094"/>
                <a:gridCol w="415094"/>
                <a:gridCol w="415094"/>
                <a:gridCol w="415094"/>
                <a:gridCol w="415094"/>
              </a:tblGrid>
              <a:tr h="19288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類別編號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2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3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4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5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6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7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8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9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10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11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 smtClean="0">
                          <a:solidFill>
                            <a:srgbClr val="434343"/>
                          </a:solidFill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12</a:t>
                      </a:r>
                      <a:endParaRPr lang="en-US" altLang="zh-TW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04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規格類別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續航力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電池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使用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操作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相機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效能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硬體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儲存空間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價錢</a:t>
                      </a:r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購買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服務品質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外觀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顯示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音效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通訊</a:t>
                      </a:r>
                      <a:r>
                        <a:rPr lang="en-US" altLang="zh-TW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GPS</a:t>
                      </a:r>
                      <a:endParaRPr 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觸</a:t>
                      </a:r>
                      <a:r>
                        <a:rPr lang="zh-TW" altLang="en-US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控</a:t>
                      </a:r>
                      <a:endParaRPr lang="en-US" altLang="zh-TW" sz="1100" u="none" strike="noStrike" dirty="0" smtClean="0"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en-US" altLang="zh-TW" sz="1100" u="none" strike="noStrike" dirty="0" smtClean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_</a:t>
                      </a:r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按鍵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配件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 smtClean="0">
                          <a:solidFill>
                            <a:srgbClr val="434343"/>
                          </a:solidFill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其他</a:t>
                      </a:r>
                      <a:endParaRPr lang="en-US" altLang="zh-TW" sz="1100" b="0" i="0" u="none" strike="noStrike" dirty="0" smtClean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  <a:p>
                      <a:pPr algn="ctr" fontAlgn="b"/>
                      <a:r>
                        <a:rPr lang="zh-TW" altLang="en-US" sz="1100" b="0" i="0" u="none" strike="noStrike" dirty="0" smtClean="0">
                          <a:solidFill>
                            <a:srgbClr val="434343"/>
                          </a:solidFill>
                          <a:effectLst/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手機</a:t>
                      </a:r>
                      <a:endParaRPr lang="zh-TW" altLang="en-US" sz="1100" b="0" i="0" u="none" strike="noStrike" dirty="0">
                        <a:solidFill>
                          <a:srgbClr val="434343"/>
                        </a:solidFill>
                        <a:effectLst/>
                        <a:latin typeface="FangSong" panose="02010609060101010101" pitchFamily="49" charset="-122"/>
                        <a:ea typeface="FangSong" panose="02010609060101010101" pitchFamily="49" charset="-122"/>
                      </a:endParaRPr>
                    </a:p>
                  </a:txBody>
                  <a:tcPr marL="8386" marR="8386" marT="838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16" name="表格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85820"/>
              </p:ext>
            </p:extLst>
          </p:nvPr>
        </p:nvGraphicFramePr>
        <p:xfrm>
          <a:off x="9612560" y="4985293"/>
          <a:ext cx="7837448" cy="1203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1796"/>
                <a:gridCol w="2144840"/>
                <a:gridCol w="968152"/>
                <a:gridCol w="826144"/>
                <a:gridCol w="894990"/>
                <a:gridCol w="1101526"/>
              </a:tblGrid>
              <a:tr h="1009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標題內容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內文內容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內文代號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標題代號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類別代號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關鍵字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8348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XPERIA </a:t>
                      </a:r>
                      <a:r>
                        <a:rPr 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SP…</a:t>
                      </a:r>
                      <a:endParaRPr lang="en-US" altLang="zh-TW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可能會配備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C00000"/>
                          </a:solidFill>
                          <a:effectLst/>
                        </a:rPr>
                        <a:t>3139877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endParaRPr lang="zh-TW" altLang="zh-TW" sz="1200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kern="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GHz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050" kern="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雙核心</a:t>
                      </a:r>
                      <a:endParaRPr lang="en-US" altLang="zh-TW" sz="1050" kern="1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050" kern="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晶片</a:t>
                      </a:r>
                      <a:endParaRPr lang="en-US" altLang="zh-TW" sz="1050" kern="1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kern="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Snapdragon</a:t>
                      </a:r>
                      <a:endParaRPr lang="zh-TW" altLang="zh-TW" sz="11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487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XPERIA </a:t>
                      </a:r>
                      <a:r>
                        <a:rPr 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SP…</a:t>
                      </a:r>
                      <a:endParaRPr lang="en-US" altLang="zh-TW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可能會配備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C00000"/>
                          </a:solidFill>
                          <a:effectLst/>
                        </a:rPr>
                        <a:t>3139877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7</a:t>
                      </a:r>
                      <a:endParaRPr lang="zh-TW" altLang="zh-TW" sz="1200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螢幕</a:t>
                      </a:r>
                      <a:endParaRPr lang="zh-TW" altLang="zh-TW" sz="12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XPERIA </a:t>
                      </a:r>
                      <a:r>
                        <a:rPr 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SP…</a:t>
                      </a:r>
                      <a:endParaRPr lang="en-US" altLang="zh-TW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可能會配備</a:t>
                      </a: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zh-TW" sz="12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C00000"/>
                          </a:solidFill>
                          <a:effectLst/>
                        </a:rPr>
                        <a:t>3139877</a:t>
                      </a:r>
                      <a:endParaRPr lang="zh-TW" sz="12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lang="en-US" altLang="zh-TW" sz="1200" kern="100" dirty="0" smtClean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12</a:t>
                      </a:r>
                      <a:endParaRPr lang="zh-TW" altLang="zh-TW" sz="1200" kern="100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</a:t>
                      </a: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→</a:t>
                      </a:r>
                      <a:r>
                        <a:rPr lang="en-US" altLang="zh-TW" sz="1200" kern="100" dirty="0" err="1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XperiaL</a:t>
                      </a:r>
                      <a:endParaRPr lang="zh-TW" altLang="zh-TW" sz="12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9" name="群組 128"/>
          <p:cNvGrpSpPr/>
          <p:nvPr/>
        </p:nvGrpSpPr>
        <p:grpSpPr>
          <a:xfrm>
            <a:off x="155471" y="1093880"/>
            <a:ext cx="8592993" cy="1108318"/>
            <a:chOff x="155471" y="1093880"/>
            <a:chExt cx="8592993" cy="1108318"/>
          </a:xfrm>
        </p:grpSpPr>
        <p:sp>
          <p:nvSpPr>
            <p:cNvPr id="127" name="矩形 126"/>
            <p:cNvSpPr/>
            <p:nvPr/>
          </p:nvSpPr>
          <p:spPr>
            <a:xfrm>
              <a:off x="251520" y="1218612"/>
              <a:ext cx="269568" cy="9835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251520" y="1093880"/>
              <a:ext cx="8496944" cy="13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155471" y="1124744"/>
              <a:ext cx="461665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資料內容</a:t>
              </a:r>
              <a:endPara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1001572" y="2221787"/>
            <a:ext cx="4686818" cy="1442826"/>
            <a:chOff x="1001572" y="2221787"/>
            <a:chExt cx="4686818" cy="1442826"/>
          </a:xfrm>
        </p:grpSpPr>
        <p:sp>
          <p:nvSpPr>
            <p:cNvPr id="109" name="向下箭號 108"/>
            <p:cNvSpPr/>
            <p:nvPr/>
          </p:nvSpPr>
          <p:spPr>
            <a:xfrm>
              <a:off x="1001572" y="2221787"/>
              <a:ext cx="266576" cy="1442826"/>
            </a:xfrm>
            <a:prstGeom prst="downArrow">
              <a:avLst>
                <a:gd name="adj1" fmla="val 52985"/>
                <a:gd name="adj2" fmla="val 1197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0" name="群組 139"/>
            <p:cNvGrpSpPr/>
            <p:nvPr/>
          </p:nvGrpSpPr>
          <p:grpSpPr>
            <a:xfrm>
              <a:off x="1437308" y="2227507"/>
              <a:ext cx="4251082" cy="1403474"/>
              <a:chOff x="3518755" y="2241550"/>
              <a:chExt cx="4251082" cy="1403474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5177896" y="2257127"/>
                <a:ext cx="2448272" cy="1320347"/>
                <a:chOff x="1196355" y="2561057"/>
                <a:chExt cx="2448272" cy="1320347"/>
              </a:xfrm>
            </p:grpSpPr>
            <p:grpSp>
              <p:nvGrpSpPr>
                <p:cNvPr id="18" name="群組 17"/>
                <p:cNvGrpSpPr/>
                <p:nvPr/>
              </p:nvGrpSpPr>
              <p:grpSpPr>
                <a:xfrm>
                  <a:off x="2173311" y="2818584"/>
                  <a:ext cx="1352418" cy="949040"/>
                  <a:chOff x="5739461" y="2818584"/>
                  <a:chExt cx="1579734" cy="949040"/>
                </a:xfrm>
              </p:grpSpPr>
              <p:pic>
                <p:nvPicPr>
                  <p:cNvPr id="56" name="圖片 55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61344"/>
                  <a:stretch/>
                </p:blipFill>
                <p:spPr>
                  <a:xfrm>
                    <a:off x="5739461" y="2818584"/>
                    <a:ext cx="1579734" cy="80237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圖片 62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92372" b="554"/>
                  <a:stretch/>
                </p:blipFill>
                <p:spPr>
                  <a:xfrm>
                    <a:off x="5739461" y="3620780"/>
                    <a:ext cx="157973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群組 29"/>
                <p:cNvGrpSpPr/>
                <p:nvPr/>
              </p:nvGrpSpPr>
              <p:grpSpPr>
                <a:xfrm>
                  <a:off x="1275137" y="2809514"/>
                  <a:ext cx="761159" cy="1034686"/>
                  <a:chOff x="4687725" y="2843555"/>
                  <a:chExt cx="761159" cy="1034686"/>
                </a:xfrm>
              </p:grpSpPr>
              <p:pic>
                <p:nvPicPr>
                  <p:cNvPr id="62" name="圖片 61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5230"/>
                  <a:stretch/>
                </p:blipFill>
                <p:spPr>
                  <a:xfrm>
                    <a:off x="4687725" y="2843555"/>
                    <a:ext cx="761159" cy="919629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65" name="圖片 64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9158" b="5047"/>
                  <a:stretch/>
                </p:blipFill>
                <p:spPr>
                  <a:xfrm>
                    <a:off x="4687725" y="3759204"/>
                    <a:ext cx="761159" cy="119037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34" name="文字方塊 33"/>
                <p:cNvSpPr txBox="1"/>
                <p:nvPr/>
              </p:nvSpPr>
              <p:spPr>
                <a:xfrm>
                  <a:off x="2133729" y="2561057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4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詞庫</a:t>
                  </a:r>
                  <a:endPara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1196355" y="2589525"/>
                  <a:ext cx="2448272" cy="1291879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72" name="群組 71"/>
              <p:cNvGrpSpPr/>
              <p:nvPr/>
            </p:nvGrpSpPr>
            <p:grpSpPr>
              <a:xfrm>
                <a:off x="3590763" y="2614482"/>
                <a:ext cx="1218401" cy="698862"/>
                <a:chOff x="4383256" y="2385662"/>
                <a:chExt cx="1218401" cy="698862"/>
              </a:xfrm>
            </p:grpSpPr>
            <p:sp>
              <p:nvSpPr>
                <p:cNvPr id="71" name="文字方塊 70"/>
                <p:cNvSpPr txBox="1"/>
                <p:nvPr/>
              </p:nvSpPr>
              <p:spPr>
                <a:xfrm>
                  <a:off x="4383256" y="2385662"/>
                  <a:ext cx="91884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J</a:t>
                  </a:r>
                  <a:r>
                    <a:rPr lang="en-US" altLang="zh-TW" sz="2800" dirty="0" err="1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ieba</a:t>
                  </a:r>
                  <a:endParaRPr lang="zh-TW" altLang="en-US" sz="2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67" name="圖片 66"/>
                <p:cNvPicPr>
                  <a:picLocks noChangeAspect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4033" y="2764445"/>
                  <a:ext cx="947624" cy="320079"/>
                </a:xfrm>
                <a:prstGeom prst="rect">
                  <a:avLst/>
                </a:prstGeom>
              </p:spPr>
            </p:pic>
          </p:grpSp>
          <p:sp>
            <p:nvSpPr>
              <p:cNvPr id="107" name="文字方塊 106"/>
              <p:cNvSpPr txBox="1"/>
              <p:nvPr/>
            </p:nvSpPr>
            <p:spPr>
              <a:xfrm>
                <a:off x="4780381" y="276837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+</a:t>
                </a:r>
                <a:endParaRPr lang="zh-TW" altLang="en-US" b="1" dirty="0"/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3518755" y="2241550"/>
                <a:ext cx="4251082" cy="1403474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49" name="群組 148"/>
          <p:cNvGrpSpPr/>
          <p:nvPr/>
        </p:nvGrpSpPr>
        <p:grpSpPr>
          <a:xfrm>
            <a:off x="155471" y="3738894"/>
            <a:ext cx="8617049" cy="736292"/>
            <a:chOff x="155471" y="3738894"/>
            <a:chExt cx="8617049" cy="736292"/>
          </a:xfrm>
        </p:grpSpPr>
        <p:sp>
          <p:nvSpPr>
            <p:cNvPr id="82" name="矩形 81"/>
            <p:cNvSpPr/>
            <p:nvPr/>
          </p:nvSpPr>
          <p:spPr>
            <a:xfrm>
              <a:off x="485320" y="3853041"/>
              <a:ext cx="8287200" cy="584775"/>
            </a:xfrm>
            <a:custGeom>
              <a:avLst/>
              <a:gdLst>
                <a:gd name="connsiteX0" fmla="*/ 0 w 7499290"/>
                <a:gd name="connsiteY0" fmla="*/ 0 h 584775"/>
                <a:gd name="connsiteX1" fmla="*/ 7499290 w 7499290"/>
                <a:gd name="connsiteY1" fmla="*/ 0 h 584775"/>
                <a:gd name="connsiteX2" fmla="*/ 7499290 w 7499290"/>
                <a:gd name="connsiteY2" fmla="*/ 584775 h 584775"/>
                <a:gd name="connsiteX3" fmla="*/ 0 w 7499290"/>
                <a:gd name="connsiteY3" fmla="*/ 584775 h 584775"/>
                <a:gd name="connsiteX4" fmla="*/ 0 w 7499290"/>
                <a:gd name="connsiteY4" fmla="*/ 0 h 584775"/>
                <a:gd name="connsiteX0" fmla="*/ 0 w 7499290"/>
                <a:gd name="connsiteY0" fmla="*/ 0 h 584775"/>
                <a:gd name="connsiteX1" fmla="*/ 812616 w 7499290"/>
                <a:gd name="connsiteY1" fmla="*/ 3182 h 584775"/>
                <a:gd name="connsiteX2" fmla="*/ 7499290 w 7499290"/>
                <a:gd name="connsiteY2" fmla="*/ 0 h 584775"/>
                <a:gd name="connsiteX3" fmla="*/ 7499290 w 7499290"/>
                <a:gd name="connsiteY3" fmla="*/ 584775 h 584775"/>
                <a:gd name="connsiteX4" fmla="*/ 0 w 7499290"/>
                <a:gd name="connsiteY4" fmla="*/ 584775 h 584775"/>
                <a:gd name="connsiteX5" fmla="*/ 0 w 7499290"/>
                <a:gd name="connsiteY5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9290" h="584775">
                  <a:moveTo>
                    <a:pt x="0" y="0"/>
                  </a:moveTo>
                  <a:lnTo>
                    <a:pt x="812616" y="3182"/>
                  </a:lnTo>
                  <a:lnTo>
                    <a:pt x="7499290" y="0"/>
                  </a:lnTo>
                  <a:lnTo>
                    <a:pt x="7499290" y="584775"/>
                  </a:lnTo>
                  <a:lnTo>
                    <a:pt x="0" y="584775"/>
                  </a:lnTo>
                  <a:lnTo>
                    <a:pt x="0" y="0"/>
                  </a:lnTo>
                  <a:close/>
                </a:path>
              </a:pathLst>
            </a:cu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</a:t>
              </a:r>
              <a:r>
                <a:rPr lang="en-US" altLang="zh-TW" sz="16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可能會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配備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sz="16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Snapdragon/S4Pro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/MSM8960T/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/1.7/GHz/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雙核心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/Adreno320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圖形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晶片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配備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了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/720p/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zh-TW" sz="1600" kern="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螢幕</a:t>
              </a:r>
              <a:r>
                <a:rPr lang="en-US" altLang="zh-TW" sz="16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/…/</a:t>
              </a:r>
              <a:endPara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251520" y="3863626"/>
              <a:ext cx="269568" cy="61156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51520" y="3738894"/>
              <a:ext cx="8496944" cy="13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文字方塊 132"/>
            <p:cNvSpPr txBox="1"/>
            <p:nvPr/>
          </p:nvSpPr>
          <p:spPr>
            <a:xfrm>
              <a:off x="155471" y="3769758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斷</a:t>
              </a:r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詞</a:t>
              </a:r>
            </a:p>
          </p:txBody>
        </p:sp>
      </p:grpSp>
      <p:sp>
        <p:nvSpPr>
          <p:cNvPr id="83" name="矩形 82"/>
          <p:cNvSpPr/>
          <p:nvPr/>
        </p:nvSpPr>
        <p:spPr>
          <a:xfrm>
            <a:off x="485320" y="3853206"/>
            <a:ext cx="8285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16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可能會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配備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600" kern="1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Snapdragon</a:t>
            </a:r>
            <a:r>
              <a:rPr lang="en-US" altLang="zh-TW" sz="16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/S4Pro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/MSM8960T/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/1.7/</a:t>
            </a:r>
            <a:r>
              <a:rPr lang="en-US" altLang="zh-TW" sz="1600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GHz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雙核心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/Adreno320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晶片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配備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/720p/</a:t>
            </a:r>
            <a:r>
              <a:rPr lang="zh-TW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600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600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</a:t>
            </a:r>
            <a:r>
              <a:rPr lang="en-US" altLang="zh-TW" sz="1600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/.../</a:t>
            </a:r>
            <a:endParaRPr lang="zh-TW" altLang="zh-TW" sz="1600" kern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3" name="群組 152"/>
          <p:cNvGrpSpPr/>
          <p:nvPr/>
        </p:nvGrpSpPr>
        <p:grpSpPr>
          <a:xfrm>
            <a:off x="1001572" y="4431212"/>
            <a:ext cx="7818900" cy="797988"/>
            <a:chOff x="1001572" y="4431212"/>
            <a:chExt cx="7818900" cy="797988"/>
          </a:xfrm>
        </p:grpSpPr>
        <p:sp>
          <p:nvSpPr>
            <p:cNvPr id="138" name="向下箭號 137"/>
            <p:cNvSpPr/>
            <p:nvPr/>
          </p:nvSpPr>
          <p:spPr>
            <a:xfrm>
              <a:off x="1001572" y="4483848"/>
              <a:ext cx="266576" cy="745352"/>
            </a:xfrm>
            <a:prstGeom prst="downArrow">
              <a:avLst>
                <a:gd name="adj1" fmla="val 52985"/>
                <a:gd name="adj2" fmla="val 11971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5" name="群組 144"/>
            <p:cNvGrpSpPr/>
            <p:nvPr/>
          </p:nvGrpSpPr>
          <p:grpSpPr>
            <a:xfrm>
              <a:off x="1331640" y="4520399"/>
              <a:ext cx="1726145" cy="539551"/>
              <a:chOff x="1286885" y="4520399"/>
              <a:chExt cx="1726145" cy="539551"/>
            </a:xfrm>
          </p:grpSpPr>
          <p:sp>
            <p:nvSpPr>
              <p:cNvPr id="141" name="文字方塊 140"/>
              <p:cNvSpPr txBox="1"/>
              <p:nvPr/>
            </p:nvSpPr>
            <p:spPr>
              <a:xfrm>
                <a:off x="2712948" y="460355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 smtClean="0"/>
                  <a:t>+</a:t>
                </a:r>
                <a:endParaRPr lang="zh-TW" altLang="en-US" b="1" dirty="0"/>
              </a:p>
            </p:txBody>
          </p:sp>
          <p:grpSp>
            <p:nvGrpSpPr>
              <p:cNvPr id="143" name="群組 142"/>
              <p:cNvGrpSpPr/>
              <p:nvPr/>
            </p:nvGrpSpPr>
            <p:grpSpPr>
              <a:xfrm>
                <a:off x="1286885" y="4520399"/>
                <a:ext cx="1513554" cy="539551"/>
                <a:chOff x="1307597" y="4593106"/>
                <a:chExt cx="1513554" cy="539551"/>
              </a:xfrm>
            </p:grpSpPr>
            <p:pic>
              <p:nvPicPr>
                <p:cNvPr id="139" name="圖片 138"/>
                <p:cNvPicPr>
                  <a:picLocks noChangeAspect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97" y="4593106"/>
                  <a:ext cx="1506815" cy="508957"/>
                </a:xfrm>
                <a:prstGeom prst="rect">
                  <a:avLst/>
                </a:prstGeom>
              </p:spPr>
            </p:pic>
            <p:sp>
              <p:nvSpPr>
                <p:cNvPr id="142" name="文字方塊 141"/>
                <p:cNvSpPr txBox="1"/>
                <p:nvPr/>
              </p:nvSpPr>
              <p:spPr>
                <a:xfrm>
                  <a:off x="1996117" y="4855658"/>
                  <a:ext cx="8250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Dictionary</a:t>
                  </a:r>
                  <a:endParaRPr lang="zh-TW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44" name="圖片 1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342" y="4485774"/>
              <a:ext cx="5694144" cy="614353"/>
            </a:xfrm>
            <a:prstGeom prst="rect">
              <a:avLst/>
            </a:prstGeom>
          </p:spPr>
        </p:pic>
        <p:sp>
          <p:nvSpPr>
            <p:cNvPr id="146" name="圓角矩形 145"/>
            <p:cNvSpPr/>
            <p:nvPr/>
          </p:nvSpPr>
          <p:spPr>
            <a:xfrm>
              <a:off x="1501970" y="4431212"/>
              <a:ext cx="7318502" cy="668915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5" name="群組 154"/>
          <p:cNvGrpSpPr/>
          <p:nvPr/>
        </p:nvGrpSpPr>
        <p:grpSpPr>
          <a:xfrm>
            <a:off x="155471" y="5348142"/>
            <a:ext cx="8592993" cy="1393226"/>
            <a:chOff x="155471" y="5252687"/>
            <a:chExt cx="8592993" cy="1393226"/>
          </a:xfrm>
        </p:grpSpPr>
        <p:grpSp>
          <p:nvGrpSpPr>
            <p:cNvPr id="152" name="群組 151"/>
            <p:cNvGrpSpPr/>
            <p:nvPr/>
          </p:nvGrpSpPr>
          <p:grpSpPr>
            <a:xfrm>
              <a:off x="155471" y="5252687"/>
              <a:ext cx="8592993" cy="1393226"/>
              <a:chOff x="155471" y="5252687"/>
              <a:chExt cx="8592993" cy="1393226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51520" y="5377418"/>
                <a:ext cx="269568" cy="126849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251520" y="5252687"/>
                <a:ext cx="8496944" cy="14036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文字方塊 136"/>
              <p:cNvSpPr txBox="1"/>
              <p:nvPr/>
            </p:nvSpPr>
            <p:spPr>
              <a:xfrm>
                <a:off x="155471" y="5365665"/>
                <a:ext cx="461665" cy="101566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匯整結果</a:t>
                </a:r>
                <a:endPara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54" name="圖片 1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36" y="5414920"/>
              <a:ext cx="7852329" cy="1230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0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2153350"/>
            <a:ext cx="1346179" cy="2931834"/>
            <a:chOff x="574562" y="2147088"/>
            <a:chExt cx="1346179" cy="2931834"/>
          </a:xfrm>
        </p:grpSpPr>
        <p:grpSp>
          <p:nvGrpSpPr>
            <p:cNvPr id="3" name="群組 2"/>
            <p:cNvGrpSpPr/>
            <p:nvPr/>
          </p:nvGrpSpPr>
          <p:grpSpPr>
            <a:xfrm>
              <a:off x="651940" y="2969280"/>
              <a:ext cx="1193953" cy="1343343"/>
              <a:chOff x="327625" y="2583194"/>
              <a:chExt cx="1193953" cy="1343343"/>
            </a:xfrm>
          </p:grpSpPr>
          <p:pic>
            <p:nvPicPr>
              <p:cNvPr id="6" name="Picture 3" descr="G:\OneDrive\專題\報告ppt\eprice.gif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78" y="3567815"/>
                <a:ext cx="1111791" cy="35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7" descr="G:\OneDrive\專題\報告ppt\mobile01.jpg"/>
              <p:cNvPicPr>
                <a:picLocks noChangeAspect="1" noChangeArrowheads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625" y="2583194"/>
                <a:ext cx="1193953" cy="411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https://s3-ap-northeast-1.amazonaws.com/piposay/images/source/ptt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40" b="24724"/>
              <a:stretch/>
            </p:blipFill>
            <p:spPr bwMode="auto">
              <a:xfrm>
                <a:off x="358681" y="3034495"/>
                <a:ext cx="587878" cy="24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圓角矩形 3"/>
            <p:cNvSpPr/>
            <p:nvPr/>
          </p:nvSpPr>
          <p:spPr>
            <a:xfrm>
              <a:off x="574562" y="2322064"/>
              <a:ext cx="1346179" cy="275685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90702" y="214708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7092280" y="2014910"/>
            <a:ext cx="1850958" cy="3288223"/>
            <a:chOff x="7092280" y="2014910"/>
            <a:chExt cx="1850958" cy="328822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48" y="2384242"/>
              <a:ext cx="1705790" cy="1279342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76" y="4246938"/>
              <a:ext cx="532850" cy="371885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002" y="4696984"/>
              <a:ext cx="763337" cy="354658"/>
            </a:xfrm>
            <a:prstGeom prst="rect">
              <a:avLst/>
            </a:prstGeom>
          </p:spPr>
        </p:pic>
        <p:pic>
          <p:nvPicPr>
            <p:cNvPr id="13" name="Picture 4" descr="http://php.quicoto.com/wp-content/uploads/2013/06/css3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15" y="4307639"/>
              <a:ext cx="473433" cy="42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圓角矩形 13"/>
            <p:cNvSpPr/>
            <p:nvPr/>
          </p:nvSpPr>
          <p:spPr>
            <a:xfrm>
              <a:off x="7212029" y="2204864"/>
              <a:ext cx="1680451" cy="30982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496452" y="2014910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資料呈現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6" name="肘形接點 15"/>
            <p:cNvCxnSpPr>
              <a:stCxn id="52" idx="3"/>
              <a:endCxn id="10" idx="2"/>
            </p:cNvCxnSpPr>
            <p:nvPr/>
          </p:nvCxnSpPr>
          <p:spPr>
            <a:xfrm flipV="1">
              <a:off x="7092280" y="3663584"/>
              <a:ext cx="998063" cy="43110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1520432" y="1270968"/>
            <a:ext cx="2549265" cy="4654944"/>
            <a:chOff x="1520432" y="1270968"/>
            <a:chExt cx="2549265" cy="4654944"/>
          </a:xfrm>
        </p:grpSpPr>
        <p:grpSp>
          <p:nvGrpSpPr>
            <p:cNvPr id="18" name="群組 17"/>
            <p:cNvGrpSpPr/>
            <p:nvPr/>
          </p:nvGrpSpPr>
          <p:grpSpPr>
            <a:xfrm>
              <a:off x="1520432" y="1270968"/>
              <a:ext cx="2549265" cy="4654944"/>
              <a:chOff x="1520432" y="1270968"/>
              <a:chExt cx="2549265" cy="4654944"/>
            </a:xfrm>
          </p:grpSpPr>
          <p:cxnSp>
            <p:nvCxnSpPr>
              <p:cNvPr id="20" name="直線單箭頭接點 19"/>
              <p:cNvCxnSpPr/>
              <p:nvPr/>
            </p:nvCxnSpPr>
            <p:spPr>
              <a:xfrm>
                <a:off x="3178463" y="2972149"/>
                <a:ext cx="4005" cy="66948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>
                <a:off x="3713854" y="2961246"/>
                <a:ext cx="3963" cy="2031333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群組 21"/>
              <p:cNvGrpSpPr/>
              <p:nvPr/>
            </p:nvGrpSpPr>
            <p:grpSpPr>
              <a:xfrm>
                <a:off x="1520432" y="1270968"/>
                <a:ext cx="2549265" cy="4654944"/>
                <a:chOff x="1520432" y="1270968"/>
                <a:chExt cx="2549265" cy="4654944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1596200" y="2780928"/>
                  <a:ext cx="786241" cy="389489"/>
                  <a:chOff x="2271754" y="2926962"/>
                  <a:chExt cx="702332" cy="212996"/>
                </a:xfrm>
              </p:grpSpPr>
              <p:pic>
                <p:nvPicPr>
                  <p:cNvPr id="46" name="圖片 45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61" t="8615" r="4338" b="19652"/>
                  <a:stretch/>
                </p:blipFill>
                <p:spPr>
                  <a:xfrm>
                    <a:off x="2533486" y="3053973"/>
                    <a:ext cx="440600" cy="85985"/>
                  </a:xfrm>
                  <a:prstGeom prst="rect">
                    <a:avLst/>
                  </a:prstGeom>
                </p:spPr>
              </p:pic>
              <p:pic>
                <p:nvPicPr>
                  <p:cNvPr id="47" name="圖片 46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clrChange>
                      <a:clrFrom>
                        <a:srgbClr val="FCFFFB"/>
                      </a:clrFrom>
                      <a:clrTo>
                        <a:srgbClr val="FCFFFB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519" t="17840" r="23327" b="50933"/>
                  <a:stretch/>
                </p:blipFill>
                <p:spPr>
                  <a:xfrm>
                    <a:off x="2271754" y="2926962"/>
                    <a:ext cx="664201" cy="1144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群組 23"/>
                <p:cNvGrpSpPr/>
                <p:nvPr/>
              </p:nvGrpSpPr>
              <p:grpSpPr>
                <a:xfrm>
                  <a:off x="2407860" y="1270968"/>
                  <a:ext cx="1661837" cy="4654944"/>
                  <a:chOff x="3574026" y="1414984"/>
                  <a:chExt cx="1661837" cy="4654944"/>
                </a:xfrm>
              </p:grpSpPr>
              <p:grpSp>
                <p:nvGrpSpPr>
                  <p:cNvPr id="26" name="群組 25"/>
                  <p:cNvGrpSpPr/>
                  <p:nvPr/>
                </p:nvGrpSpPr>
                <p:grpSpPr>
                  <a:xfrm>
                    <a:off x="3574026" y="3176315"/>
                    <a:ext cx="805605" cy="419174"/>
                    <a:chOff x="3574026" y="3176315"/>
                    <a:chExt cx="805605" cy="419174"/>
                  </a:xfrm>
                </p:grpSpPr>
                <p:pic>
                  <p:nvPicPr>
                    <p:cNvPr id="44" name="圖片 43"/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3811139" y="3450186"/>
                      <a:ext cx="508560" cy="1453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文字方塊 44"/>
                    <p:cNvSpPr txBox="1"/>
                    <p:nvPr/>
                  </p:nvSpPr>
                  <p:spPr>
                    <a:xfrm>
                      <a:off x="3574026" y="3176315"/>
                      <a:ext cx="8056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N-gram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7" name="群組 26"/>
                  <p:cNvGrpSpPr/>
                  <p:nvPr/>
                </p:nvGrpSpPr>
                <p:grpSpPr>
                  <a:xfrm>
                    <a:off x="3649934" y="1414984"/>
                    <a:ext cx="1585929" cy="4654944"/>
                    <a:chOff x="3624026" y="1414984"/>
                    <a:chExt cx="1585929" cy="4654944"/>
                  </a:xfrm>
                </p:grpSpPr>
                <p:grpSp>
                  <p:nvGrpSpPr>
                    <p:cNvPr id="31" name="群組 30"/>
                    <p:cNvGrpSpPr/>
                    <p:nvPr/>
                  </p:nvGrpSpPr>
                  <p:grpSpPr>
                    <a:xfrm>
                      <a:off x="3624026" y="1414984"/>
                      <a:ext cx="1585929" cy="4654944"/>
                      <a:chOff x="3203848" y="1643450"/>
                      <a:chExt cx="1585929" cy="4654944"/>
                    </a:xfrm>
                  </p:grpSpPr>
                  <p:grpSp>
                    <p:nvGrpSpPr>
                      <p:cNvPr id="33" name="群組 32"/>
                      <p:cNvGrpSpPr/>
                      <p:nvPr/>
                    </p:nvGrpSpPr>
                    <p:grpSpPr>
                      <a:xfrm>
                        <a:off x="3360243" y="2828960"/>
                        <a:ext cx="1230126" cy="508702"/>
                        <a:chOff x="3360243" y="2828960"/>
                        <a:chExt cx="1230126" cy="508702"/>
                      </a:xfrm>
                    </p:grpSpPr>
                    <p:sp>
                      <p:nvSpPr>
                        <p:cNvPr id="42" name="圓角矩形 41"/>
                        <p:cNvSpPr/>
                        <p:nvPr/>
                      </p:nvSpPr>
                      <p:spPr>
                        <a:xfrm>
                          <a:off x="3360243" y="2828960"/>
                          <a:ext cx="1230126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43" name="文字方塊 42"/>
                        <p:cNvSpPr txBox="1"/>
                        <p:nvPr/>
                      </p:nvSpPr>
                      <p:spPr>
                        <a:xfrm>
                          <a:off x="3437905" y="2898645"/>
                          <a:ext cx="107260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Raw Data</a:t>
                          </a:r>
                          <a:endParaRPr lang="zh-TW" altLang="en-US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4" name="群組 33"/>
                      <p:cNvGrpSpPr/>
                      <p:nvPr/>
                    </p:nvGrpSpPr>
                    <p:grpSpPr>
                      <a:xfrm>
                        <a:off x="3360242" y="4017506"/>
                        <a:ext cx="941759" cy="508702"/>
                        <a:chOff x="3366599" y="3057426"/>
                        <a:chExt cx="941759" cy="508702"/>
                      </a:xfrm>
                    </p:grpSpPr>
                    <p:sp>
                      <p:nvSpPr>
                        <p:cNvPr id="40" name="圓角矩形 39"/>
                        <p:cNvSpPr/>
                        <p:nvPr/>
                      </p:nvSpPr>
                      <p:spPr>
                        <a:xfrm>
                          <a:off x="3366599" y="3057426"/>
                          <a:ext cx="941759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41" name="文字方塊 40"/>
                        <p:cNvSpPr txBox="1"/>
                        <p:nvPr/>
                      </p:nvSpPr>
                      <p:spPr>
                        <a:xfrm>
                          <a:off x="3498237" y="313408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>
                          <a:defPPr>
                            <a:defRPr lang="zh-TW"/>
                          </a:defPPr>
                          <a:lvl1pPr>
                            <a:defRPr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defRPr>
                          </a:lvl1pPr>
                        </a:lstStyle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詞庫</a:t>
                          </a:r>
                        </a:p>
                      </p:txBody>
                    </p:sp>
                  </p:grpSp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3360242" y="5365061"/>
                        <a:ext cx="1230127" cy="508702"/>
                        <a:chOff x="3366600" y="3458211"/>
                        <a:chExt cx="1230127" cy="508702"/>
                      </a:xfrm>
                    </p:grpSpPr>
                    <p:sp>
                      <p:nvSpPr>
                        <p:cNvPr id="38" name="圓角矩形 37"/>
                        <p:cNvSpPr/>
                        <p:nvPr/>
                      </p:nvSpPr>
                      <p:spPr>
                        <a:xfrm>
                          <a:off x="3366600" y="3458211"/>
                          <a:ext cx="1230127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39" name="文字方塊 38"/>
                        <p:cNvSpPr txBox="1"/>
                        <p:nvPr/>
                      </p:nvSpPr>
                      <p:spPr>
                        <a:xfrm>
                          <a:off x="3416387" y="3527896"/>
                          <a:ext cx="1107996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zh-TW" altLang="en-US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斷詞結果</a:t>
                          </a:r>
                        </a:p>
                      </p:txBody>
                    </p:sp>
                  </p:grpSp>
                  <p:sp>
                    <p:nvSpPr>
                      <p:cNvPr id="36" name="圓角矩形 35"/>
                      <p:cNvSpPr/>
                      <p:nvPr/>
                    </p:nvSpPr>
                    <p:spPr>
                      <a:xfrm>
                        <a:off x="3203848" y="2545264"/>
                        <a:ext cx="1585929" cy="3753130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pic>
                    <p:nvPicPr>
                      <p:cNvPr id="37" name="圖片 36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93865" y="1643450"/>
                        <a:ext cx="1411306" cy="7131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2" name="圖片 31"/>
                    <p:cNvPicPr>
                      <a:picLocks noChangeAspect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8823" b="36884"/>
                    <a:stretch/>
                  </p:blipFill>
                  <p:spPr>
                    <a:xfrm>
                      <a:off x="3984066" y="2214294"/>
                      <a:ext cx="858637" cy="2160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" name="群組 27"/>
                  <p:cNvGrpSpPr/>
                  <p:nvPr/>
                </p:nvGrpSpPr>
                <p:grpSpPr>
                  <a:xfrm>
                    <a:off x="4063987" y="4471668"/>
                    <a:ext cx="755068" cy="426259"/>
                    <a:chOff x="4063987" y="4471668"/>
                    <a:chExt cx="755068" cy="426259"/>
                  </a:xfrm>
                </p:grpSpPr>
                <p:sp>
                  <p:nvSpPr>
                    <p:cNvPr id="29" name="文字方塊 28"/>
                    <p:cNvSpPr txBox="1"/>
                    <p:nvPr/>
                  </p:nvSpPr>
                  <p:spPr>
                    <a:xfrm>
                      <a:off x="4063987" y="4471668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</a:t>
                      </a:r>
                      <a:r>
                        <a:rPr lang="en-US" altLang="zh-TW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ieba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30" name="圖片 29"/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4310495" y="4752624"/>
                      <a:ext cx="508560" cy="145303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25" name="直線單箭頭接點 24"/>
                <p:cNvCxnSpPr>
                  <a:endCxn id="42" idx="1"/>
                </p:cNvCxnSpPr>
                <p:nvPr/>
              </p:nvCxnSpPr>
              <p:spPr>
                <a:xfrm>
                  <a:off x="1520432" y="2710829"/>
                  <a:ext cx="1119731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" name="直線接點 18"/>
            <p:cNvCxnSpPr>
              <a:stCxn id="40" idx="3"/>
            </p:cNvCxnSpPr>
            <p:nvPr/>
          </p:nvCxnSpPr>
          <p:spPr>
            <a:xfrm flipV="1">
              <a:off x="3581921" y="3898900"/>
              <a:ext cx="136004" cy="4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3870289" y="1988840"/>
            <a:ext cx="3221991" cy="3919962"/>
            <a:chOff x="3798281" y="1988840"/>
            <a:chExt cx="3221991" cy="3919962"/>
          </a:xfrm>
        </p:grpSpPr>
        <p:grpSp>
          <p:nvGrpSpPr>
            <p:cNvPr id="49" name="群組 48"/>
            <p:cNvGrpSpPr/>
            <p:nvPr/>
          </p:nvGrpSpPr>
          <p:grpSpPr>
            <a:xfrm>
              <a:off x="4644008" y="1988840"/>
              <a:ext cx="1680451" cy="3919962"/>
              <a:chOff x="5385053" y="2149966"/>
              <a:chExt cx="1680451" cy="3919962"/>
            </a:xfrm>
          </p:grpSpPr>
          <p:sp>
            <p:nvSpPr>
              <p:cNvPr id="56" name="圓角矩形 55"/>
              <p:cNvSpPr/>
              <p:nvPr/>
            </p:nvSpPr>
            <p:spPr>
              <a:xfrm>
                <a:off x="5611021" y="4706725"/>
                <a:ext cx="1286200" cy="11876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7" name="圖片 5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76" y="4836448"/>
                <a:ext cx="669060" cy="226719"/>
              </a:xfrm>
              <a:prstGeom prst="rect">
                <a:avLst/>
              </a:prstGeom>
            </p:spPr>
          </p:pic>
          <p:sp>
            <p:nvSpPr>
              <p:cNvPr id="58" name="圓角矩形 57"/>
              <p:cNvSpPr/>
              <p:nvPr/>
            </p:nvSpPr>
            <p:spPr>
              <a:xfrm>
                <a:off x="5385053" y="2316798"/>
                <a:ext cx="1680451" cy="375313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5673085" y="2149966"/>
                <a:ext cx="11079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</a:t>
                </a: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析</a:t>
                </a:r>
              </a:p>
            </p:txBody>
          </p:sp>
          <p:grpSp>
            <p:nvGrpSpPr>
              <p:cNvPr id="60" name="群組 59"/>
              <p:cNvGrpSpPr/>
              <p:nvPr/>
            </p:nvGrpSpPr>
            <p:grpSpPr>
              <a:xfrm>
                <a:off x="5611021" y="2545792"/>
                <a:ext cx="1286200" cy="1187657"/>
                <a:chOff x="7305097" y="1482522"/>
                <a:chExt cx="1286200" cy="1187657"/>
              </a:xfrm>
            </p:grpSpPr>
            <p:sp>
              <p:nvSpPr>
                <p:cNvPr id="62" name="圓角矩形 61"/>
                <p:cNvSpPr/>
                <p:nvPr/>
              </p:nvSpPr>
              <p:spPr>
                <a:xfrm>
                  <a:off x="7305097" y="1482522"/>
                  <a:ext cx="1286200" cy="118765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934" y="1537250"/>
                  <a:ext cx="483826" cy="367027"/>
                </a:xfrm>
                <a:prstGeom prst="rect">
                  <a:avLst/>
                </a:prstGeom>
              </p:spPr>
            </p:pic>
            <p:sp>
              <p:nvSpPr>
                <p:cNvPr id="64" name="文字方塊 63"/>
                <p:cNvSpPr txBox="1"/>
                <p:nvPr/>
              </p:nvSpPr>
              <p:spPr>
                <a:xfrm>
                  <a:off x="7484262" y="1874436"/>
                  <a:ext cx="1010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K-Means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5" name="文字方塊 64"/>
                <p:cNvSpPr txBox="1"/>
                <p:nvPr/>
              </p:nvSpPr>
              <p:spPr>
                <a:xfrm>
                  <a:off x="7449113" y="218627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關連規則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1" name="文字方塊 60"/>
              <p:cNvSpPr txBox="1"/>
              <p:nvPr/>
            </p:nvSpPr>
            <p:spPr>
              <a:xfrm>
                <a:off x="5907741" y="5094927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7C80"/>
                    </a:solidFill>
                  </a:rPr>
                  <a:t>MDS</a:t>
                </a:r>
                <a:endParaRPr lang="zh-TW" altLang="en-US" dirty="0">
                  <a:solidFill>
                    <a:srgbClr val="FF7C80"/>
                  </a:solidFill>
                </a:endParaRPr>
              </a:p>
            </p:txBody>
          </p:sp>
        </p:grpSp>
        <p:cxnSp>
          <p:nvCxnSpPr>
            <p:cNvPr id="50" name="肘形接點 49"/>
            <p:cNvCxnSpPr>
              <a:stCxn id="38" idx="3"/>
              <a:endCxn id="63" idx="1"/>
            </p:cNvCxnSpPr>
            <p:nvPr/>
          </p:nvCxnSpPr>
          <p:spPr>
            <a:xfrm flipV="1">
              <a:off x="3870289" y="2622908"/>
              <a:ext cx="1129524" cy="26240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接點 50"/>
            <p:cNvCxnSpPr>
              <a:stCxn id="38" idx="3"/>
              <a:endCxn id="57" idx="1"/>
            </p:cNvCxnSpPr>
            <p:nvPr/>
          </p:nvCxnSpPr>
          <p:spPr>
            <a:xfrm flipV="1">
              <a:off x="3798281" y="4788682"/>
              <a:ext cx="1255450" cy="458248"/>
            </a:xfrm>
            <a:prstGeom prst="bentConnector3">
              <a:avLst>
                <a:gd name="adj1" fmla="val 50696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圓角矩形 51"/>
            <p:cNvSpPr/>
            <p:nvPr/>
          </p:nvSpPr>
          <p:spPr>
            <a:xfrm>
              <a:off x="5857198" y="3824268"/>
              <a:ext cx="1163074" cy="540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35" y="3861048"/>
              <a:ext cx="888524" cy="448964"/>
            </a:xfrm>
            <a:prstGeom prst="rect">
              <a:avLst/>
            </a:prstGeom>
          </p:spPr>
        </p:pic>
        <p:cxnSp>
          <p:nvCxnSpPr>
            <p:cNvPr id="54" name="肘形接點 53"/>
            <p:cNvCxnSpPr>
              <a:stCxn id="62" idx="2"/>
              <a:endCxn id="52" idx="1"/>
            </p:cNvCxnSpPr>
            <p:nvPr/>
          </p:nvCxnSpPr>
          <p:spPr>
            <a:xfrm rot="16200000" flipH="1">
              <a:off x="5423956" y="3661443"/>
              <a:ext cx="52236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接點 54"/>
            <p:cNvCxnSpPr>
              <a:stCxn id="56" idx="0"/>
              <a:endCxn id="52" idx="1"/>
            </p:cNvCxnSpPr>
            <p:nvPr/>
          </p:nvCxnSpPr>
          <p:spPr>
            <a:xfrm rot="5400000" flipH="1" flipV="1">
              <a:off x="5459681" y="4148082"/>
              <a:ext cx="45091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-4206" y="1260088"/>
            <a:ext cx="4323218" cy="494218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132" y="-3826060"/>
            <a:ext cx="1187624" cy="8640960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-93939" y="7246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資料分</a:t>
            </a:r>
            <a:r>
              <a: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析</a:t>
            </a:r>
            <a:endParaRPr lang="en-US" altLang="zh-TW" sz="3200" dirty="0" smtClean="0">
              <a:solidFill>
                <a:schemeClr val="tx2"/>
              </a:solidFill>
              <a:latin typeface="Adobe 繁黑體 Std B" pitchFamily="34" charset="-120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9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70" y="857250"/>
            <a:ext cx="7186130" cy="514774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83259" y="5155015"/>
            <a:ext cx="7142881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52" y="997709"/>
            <a:ext cx="5170843" cy="42862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998252" y="1413933"/>
            <a:ext cx="5170843" cy="37307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191887" y="3506644"/>
            <a:ext cx="4812147" cy="16037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40" y="4211368"/>
            <a:ext cx="4479606" cy="863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45" y="3606823"/>
            <a:ext cx="426891" cy="408821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3740698" y="3521577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Raw data</a:t>
            </a:r>
            <a:endParaRPr lang="zh-TW" altLang="en-US" sz="1350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31" y="3581218"/>
            <a:ext cx="180919" cy="162083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719890" y="3528761"/>
            <a:ext cx="18797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覺得複雜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3711963" y="3718669"/>
            <a:ext cx="3287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高價位手機與低價位手機本身成本不一樣</a:t>
            </a:r>
            <a:r>
              <a:rPr lang="en-US" altLang="zh-TW" sz="1350" dirty="0"/>
              <a:t>,</a:t>
            </a:r>
          </a:p>
          <a:p>
            <a:r>
              <a:rPr lang="zh-TW" altLang="en-US" sz="1350" dirty="0"/>
              <a:t>規格也有很大差異性</a:t>
            </a:r>
            <a:r>
              <a:rPr lang="en-US" altLang="zh-TW" sz="1350" dirty="0"/>
              <a:t>,</a:t>
            </a:r>
            <a:r>
              <a:rPr lang="zh-TW" altLang="en-US" sz="1350" dirty="0"/>
              <a:t>難以比較</a:t>
            </a:r>
          </a:p>
        </p:txBody>
      </p:sp>
      <p:sp>
        <p:nvSpPr>
          <p:cNvPr id="35" name="矩形 34"/>
          <p:cNvSpPr/>
          <p:nvPr/>
        </p:nvSpPr>
        <p:spPr>
          <a:xfrm>
            <a:off x="3211779" y="1459124"/>
            <a:ext cx="4792256" cy="19517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24" y="1534796"/>
            <a:ext cx="426891" cy="426891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3733503" y="1492263"/>
            <a:ext cx="7861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K-means</a:t>
            </a:r>
            <a:endParaRPr lang="zh-TW" altLang="en-US" sz="135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753" y="1554502"/>
            <a:ext cx="200696" cy="18601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4685305" y="1482420"/>
            <a:ext cx="1271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覺得清晰明瞭</a:t>
            </a: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29" y="2269601"/>
            <a:ext cx="4533500" cy="960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1" name="文字方塊 40"/>
          <p:cNvSpPr txBox="1"/>
          <p:nvPr/>
        </p:nvSpPr>
        <p:spPr>
          <a:xfrm>
            <a:off x="3733503" y="1728337"/>
            <a:ext cx="3857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透過</a:t>
            </a:r>
            <a:r>
              <a:rPr lang="en-US" altLang="zh-TW" sz="1350" dirty="0"/>
              <a:t>K-means,</a:t>
            </a:r>
            <a:r>
              <a:rPr lang="zh-TW" altLang="en-US" sz="1350" dirty="0"/>
              <a:t>可以將相同類型市場的手機畫分出來</a:t>
            </a:r>
            <a:r>
              <a:rPr lang="en-US" altLang="zh-TW" sz="1350" dirty="0"/>
              <a:t>,</a:t>
            </a:r>
            <a:r>
              <a:rPr lang="zh-TW" altLang="en-US" sz="1350" dirty="0"/>
              <a:t>以利進行分析比較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圓角矩形 43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向下箭號 48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0" name="向下箭號 49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向下箭號 50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向下箭號 51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文字方塊 52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42" name="橢圓 41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85" y="5765949"/>
            <a:ext cx="623170" cy="9399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3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3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圖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22" y="857250"/>
            <a:ext cx="7207078" cy="51477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933833" y="5155015"/>
            <a:ext cx="7192307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19" y="1044845"/>
            <a:ext cx="5170843" cy="428625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052619" y="1461069"/>
            <a:ext cx="5170843" cy="37307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3246254" y="3553780"/>
            <a:ext cx="4812147" cy="160372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12" y="3653959"/>
            <a:ext cx="426891" cy="40882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3795065" y="3568713"/>
            <a:ext cx="1600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新手機的加入</a:t>
            </a: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853" y="3615803"/>
            <a:ext cx="180919" cy="162083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5135771" y="3562771"/>
            <a:ext cx="18797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覺得好害怕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3766330" y="3765805"/>
            <a:ext cx="3287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導致有些手機的群組變化</a:t>
            </a:r>
            <a:r>
              <a:rPr lang="en-US" altLang="zh-TW" sz="1350" dirty="0"/>
              <a:t>,</a:t>
            </a:r>
            <a:r>
              <a:rPr lang="zh-TW" altLang="en-US" sz="1350" dirty="0"/>
              <a:t>造成前後分析不一致</a:t>
            </a:r>
          </a:p>
        </p:txBody>
      </p:sp>
      <p:sp>
        <p:nvSpPr>
          <p:cNvPr id="53" name="矩形 52"/>
          <p:cNvSpPr/>
          <p:nvPr/>
        </p:nvSpPr>
        <p:spPr>
          <a:xfrm>
            <a:off x="3266146" y="1506260"/>
            <a:ext cx="4792256" cy="19517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91" y="1581932"/>
            <a:ext cx="426891" cy="426891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3811681" y="1581931"/>
            <a:ext cx="8704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設定界線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132" y="1602322"/>
            <a:ext cx="231900" cy="214931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4872032" y="1589456"/>
            <a:ext cx="12715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覺得好安心</a:t>
            </a:r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96" y="2316737"/>
            <a:ext cx="4533500" cy="960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9" name="文字方塊 58"/>
          <p:cNvSpPr txBox="1"/>
          <p:nvPr/>
        </p:nvSpPr>
        <p:spPr>
          <a:xfrm>
            <a:off x="3852056" y="1817253"/>
            <a:ext cx="3857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高價位</a:t>
            </a:r>
            <a:r>
              <a:rPr lang="en-US" altLang="zh-TW" sz="1350" dirty="0"/>
              <a:t>20000</a:t>
            </a:r>
            <a:r>
              <a:rPr lang="zh-TW" altLang="en-US" sz="1350" dirty="0"/>
              <a:t>以上</a:t>
            </a:r>
            <a:r>
              <a:rPr lang="en-US" altLang="zh-TW" sz="1350" dirty="0"/>
              <a:t>;</a:t>
            </a:r>
            <a:r>
              <a:rPr lang="zh-TW" altLang="en-US" sz="1350" dirty="0"/>
              <a:t>中價位</a:t>
            </a:r>
            <a:r>
              <a:rPr lang="en-US" altLang="zh-TW" sz="1350" dirty="0"/>
              <a:t>10000~20000;</a:t>
            </a:r>
          </a:p>
          <a:p>
            <a:r>
              <a:rPr lang="zh-TW" altLang="en-US" sz="1350" dirty="0"/>
              <a:t>低價位</a:t>
            </a:r>
            <a:r>
              <a:rPr lang="en-US" altLang="zh-TW" sz="1350" dirty="0"/>
              <a:t>:10000</a:t>
            </a:r>
            <a:r>
              <a:rPr lang="zh-TW" altLang="en-US" sz="1350" dirty="0"/>
              <a:t>以下</a:t>
            </a:r>
            <a:endParaRPr lang="en-US" altLang="zh-TW" sz="1350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814" y="4213331"/>
            <a:ext cx="4721588" cy="950119"/>
          </a:xfrm>
          <a:prstGeom prst="rect">
            <a:avLst/>
          </a:prstGeom>
        </p:spPr>
      </p:pic>
      <p:cxnSp>
        <p:nvCxnSpPr>
          <p:cNvPr id="61" name="直線接點 60"/>
          <p:cNvCxnSpPr/>
          <p:nvPr/>
        </p:nvCxnSpPr>
        <p:spPr>
          <a:xfrm>
            <a:off x="3852056" y="2616470"/>
            <a:ext cx="3857625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3852056" y="2887932"/>
            <a:ext cx="3857625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1" name="圓角矩形 80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圓角矩形 81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圓角矩形 82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圓角矩形 83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圓角矩形 84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向下箭號 85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向下箭號 86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向下箭號 87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向下箭號 88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91" name="矩形 90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99" name="矩形 98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1" name="圖片 10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105" name="圖片 104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65" y="5747919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70" y="857250"/>
            <a:ext cx="7186130" cy="514774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100262" y="5155015"/>
            <a:ext cx="7025878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089" y="4860151"/>
            <a:ext cx="5172858" cy="34285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3" y="1409339"/>
            <a:ext cx="5154144" cy="3416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3033089" y="995683"/>
            <a:ext cx="5172858" cy="413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手機討論群組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6" y="2654026"/>
            <a:ext cx="369621" cy="3696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17" y="2006416"/>
            <a:ext cx="447400" cy="4474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32" y="3812771"/>
            <a:ext cx="383774" cy="383774"/>
          </a:xfrm>
          <a:prstGeom prst="rect">
            <a:avLst/>
          </a:prstGeom>
        </p:spPr>
      </p:pic>
      <p:sp>
        <p:nvSpPr>
          <p:cNvPr id="32" name="圓角矩形圖說文字 31"/>
          <p:cNvSpPr/>
          <p:nvPr/>
        </p:nvSpPr>
        <p:spPr>
          <a:xfrm>
            <a:off x="3821717" y="2093760"/>
            <a:ext cx="2432241" cy="402772"/>
          </a:xfrm>
          <a:prstGeom prst="wedgeRoundRectCallout">
            <a:avLst>
              <a:gd name="adj1" fmla="val -59399"/>
              <a:gd name="adj2" fmla="val -3749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相機實用</a:t>
            </a:r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金屬外框很有質感</a:t>
            </a:r>
          </a:p>
        </p:txBody>
      </p:sp>
      <p:sp>
        <p:nvSpPr>
          <p:cNvPr id="33" name="圓角矩形圖說文字 32"/>
          <p:cNvSpPr/>
          <p:nvPr/>
        </p:nvSpPr>
        <p:spPr>
          <a:xfrm>
            <a:off x="3821718" y="2678310"/>
            <a:ext cx="853813" cy="402772"/>
          </a:xfrm>
          <a:prstGeom prst="wedgeRoundRectCallout">
            <a:avLst>
              <a:gd name="adj1" fmla="val -67007"/>
              <a:gd name="adj2" fmla="val -3209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爛死了</a:t>
            </a:r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!!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圓角矩形圖說文字 33"/>
          <p:cNvSpPr/>
          <p:nvPr/>
        </p:nvSpPr>
        <p:spPr>
          <a:xfrm>
            <a:off x="3821717" y="3264894"/>
            <a:ext cx="1213042" cy="402772"/>
          </a:xfrm>
          <a:prstGeom prst="wedgeRoundRectCallout">
            <a:avLst>
              <a:gd name="adj1" fmla="val -67007"/>
              <a:gd name="adj2" fmla="val -3209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曲面設計很美</a:t>
            </a:r>
          </a:p>
        </p:txBody>
      </p:sp>
      <p:sp>
        <p:nvSpPr>
          <p:cNvPr id="35" name="圓角矩形圖說文字 34"/>
          <p:cNvSpPr/>
          <p:nvPr/>
        </p:nvSpPr>
        <p:spPr>
          <a:xfrm>
            <a:off x="3838240" y="3852847"/>
            <a:ext cx="2285090" cy="402772"/>
          </a:xfrm>
          <a:prstGeom prst="wedgeRoundRectCallout">
            <a:avLst>
              <a:gd name="adj1" fmla="val -62243"/>
              <a:gd name="adj2" fmla="val -402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這麼多的留言誰看的懂所有評論阿</a:t>
            </a:r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</p:txBody>
      </p:sp>
      <p:sp>
        <p:nvSpPr>
          <p:cNvPr id="36" name="圓角矩形圖說文字 35"/>
          <p:cNvSpPr/>
          <p:nvPr/>
        </p:nvSpPr>
        <p:spPr>
          <a:xfrm>
            <a:off x="5220073" y="4311896"/>
            <a:ext cx="2658100" cy="479511"/>
          </a:xfrm>
          <a:prstGeom prst="wedgeRoundRectCallout">
            <a:avLst>
              <a:gd name="adj1" fmla="val 61015"/>
              <a:gd name="adj2" fmla="val -483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提供你一個資訊做參考 </a:t>
            </a:r>
            <a:endParaRPr lang="en-US" altLang="zh-TW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u="sng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http://associationrule.com</a:t>
            </a:r>
            <a:endParaRPr lang="zh-TW" altLang="en-US" sz="1350" u="sng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98252" y="1416964"/>
            <a:ext cx="5207696" cy="500743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/>
              <a:t>以上</a:t>
            </a:r>
            <a:r>
              <a:rPr lang="en-US" altLang="zh-TW" sz="1350" dirty="0"/>
              <a:t>1999999</a:t>
            </a:r>
            <a:r>
              <a:rPr lang="zh-TW" altLang="en-US" sz="1350" dirty="0"/>
              <a:t>留言</a:t>
            </a:r>
            <a:endParaRPr lang="en-US" altLang="zh-TW" sz="135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33" y="3205098"/>
            <a:ext cx="400165" cy="400165"/>
          </a:xfrm>
          <a:prstGeom prst="rect">
            <a:avLst/>
          </a:prstGeom>
        </p:spPr>
      </p:pic>
      <p:sp>
        <p:nvSpPr>
          <p:cNvPr id="55" name="橢圓 5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圓角矩形 56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向下箭號 61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向下箭號 64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文字方塊 65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7" name="矩形 66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7" y="5792103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18709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80" y="981514"/>
            <a:ext cx="6373499" cy="446603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154485" y="1147389"/>
            <a:ext cx="182951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Association rule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45" name="直線接點 44"/>
          <p:cNvCxnSpPr/>
          <p:nvPr/>
        </p:nvCxnSpPr>
        <p:spPr>
          <a:xfrm>
            <a:off x="2786063" y="2591893"/>
            <a:ext cx="5349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822746" y="3704608"/>
            <a:ext cx="5349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2324932" y="1426198"/>
            <a:ext cx="1263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: LG G Flex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332066" y="2573342"/>
            <a:ext cx="14985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Medium : </a:t>
            </a:r>
            <a:r>
              <a:rPr lang="en-US" altLang="zh-TW" sz="13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KZoom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323231" y="3686056"/>
            <a:ext cx="1219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: </a:t>
            </a:r>
            <a:r>
              <a:rPr lang="zh-TW" alt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小米</a:t>
            </a:r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61" y="1687638"/>
            <a:ext cx="1293562" cy="787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1" name="矩形 70"/>
          <p:cNvSpPr/>
          <p:nvPr/>
        </p:nvSpPr>
        <p:spPr>
          <a:xfrm>
            <a:off x="3270836" y="1761624"/>
            <a:ext cx="87111" cy="607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486077" y="1905084"/>
            <a:ext cx="77946" cy="46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692152" y="2016491"/>
            <a:ext cx="70365" cy="3525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61" y="2860442"/>
            <a:ext cx="1325588" cy="756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5" name="矩形 74"/>
          <p:cNvSpPr/>
          <p:nvPr/>
        </p:nvSpPr>
        <p:spPr>
          <a:xfrm>
            <a:off x="3644233" y="2944604"/>
            <a:ext cx="93841" cy="5767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180346" y="3258932"/>
            <a:ext cx="81697" cy="2652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408306" y="3356709"/>
            <a:ext cx="77771" cy="1547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76" y="3951707"/>
            <a:ext cx="1344337" cy="788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矩形 78"/>
          <p:cNvSpPr/>
          <p:nvPr/>
        </p:nvSpPr>
        <p:spPr>
          <a:xfrm>
            <a:off x="3180038" y="4031801"/>
            <a:ext cx="82005" cy="6050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004589" y="4432911"/>
            <a:ext cx="81206" cy="203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46191" y="4470282"/>
            <a:ext cx="91883" cy="157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432" y="1620086"/>
            <a:ext cx="1017668" cy="860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3" name="框架 82"/>
          <p:cNvSpPr/>
          <p:nvPr/>
        </p:nvSpPr>
        <p:spPr>
          <a:xfrm>
            <a:off x="4831474" y="1618189"/>
            <a:ext cx="1013123" cy="3428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框架 83"/>
          <p:cNvSpPr/>
          <p:nvPr/>
        </p:nvSpPr>
        <p:spPr>
          <a:xfrm>
            <a:off x="5532897" y="2001505"/>
            <a:ext cx="131987" cy="446061"/>
          </a:xfrm>
          <a:prstGeom prst="frame">
            <a:avLst>
              <a:gd name="adj1" fmla="val 27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528457" y="1479179"/>
            <a:ext cx="9785" cy="358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6102216" y="1479179"/>
            <a:ext cx="27048" cy="358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432" y="2700840"/>
            <a:ext cx="1016576" cy="892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7" name="框架 86"/>
          <p:cNvSpPr/>
          <p:nvPr/>
        </p:nvSpPr>
        <p:spPr>
          <a:xfrm>
            <a:off x="4836168" y="2692876"/>
            <a:ext cx="1023841" cy="43610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框架 87"/>
          <p:cNvSpPr/>
          <p:nvPr/>
        </p:nvSpPr>
        <p:spPr>
          <a:xfrm>
            <a:off x="5078757" y="2983585"/>
            <a:ext cx="189533" cy="261914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164" y="3887145"/>
            <a:ext cx="1022844" cy="942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字方塊 8"/>
          <p:cNvSpPr txBox="1"/>
          <p:nvPr/>
        </p:nvSpPr>
        <p:spPr>
          <a:xfrm>
            <a:off x="6203424" y="1830654"/>
            <a:ext cx="2755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特殊的外觀設計 </a:t>
            </a:r>
            <a:r>
              <a:rPr lang="en-US" altLang="zh-TW" sz="1350" dirty="0"/>
              <a:t>:</a:t>
            </a:r>
            <a:r>
              <a:rPr lang="zh-TW" altLang="en-US" sz="1350" dirty="0"/>
              <a:t> 曲面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5339" y="3004672"/>
            <a:ext cx="22464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以手機為相機為概念的手機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243558" y="4124576"/>
            <a:ext cx="2146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/>
              <a:t>以價格來吸引消費者</a:t>
            </a:r>
          </a:p>
        </p:txBody>
      </p:sp>
      <p:sp>
        <p:nvSpPr>
          <p:cNvPr id="59" name="矩形 58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圓角矩形 59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向下箭號 64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向下箭號 65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向下箭號 66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向下箭號 67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9" name="文字方塊 68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90" name="矩形 89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3" name="圖片 9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13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97" name="圖片 9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0" name="圖片 9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" name="圖片 10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104" name="圖片 103"/>
          <p:cNvPicPr>
            <a:picLocks noChangeAspect="1"/>
          </p:cNvPicPr>
          <p:nvPr/>
        </p:nvPicPr>
        <p:blipFill>
          <a:blip r:embed="rId13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105" name="圖片 10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35" y="5750906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3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80" y="981514"/>
            <a:ext cx="6399371" cy="44660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48523" y="1156014"/>
            <a:ext cx="179542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Association rule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2786063" y="2591893"/>
            <a:ext cx="5349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822746" y="3704608"/>
            <a:ext cx="5349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340073" y="1412458"/>
            <a:ext cx="6857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332066" y="2573342"/>
            <a:ext cx="7981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Medium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368750" y="3672151"/>
            <a:ext cx="471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358855"/>
              </p:ext>
            </p:extLst>
          </p:nvPr>
        </p:nvGraphicFramePr>
        <p:xfrm>
          <a:off x="3098995" y="1410746"/>
          <a:ext cx="34948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95"/>
                <a:gridCol w="281303"/>
                <a:gridCol w="281303"/>
                <a:gridCol w="281303"/>
                <a:gridCol w="281303"/>
                <a:gridCol w="281303"/>
                <a:gridCol w="281303"/>
                <a:gridCol w="281303"/>
                <a:gridCol w="281303"/>
                <a:gridCol w="281303"/>
                <a:gridCol w="281303"/>
                <a:gridCol w="281303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" b="1" kern="1200" dirty="0" smtClean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使用</a:t>
                      </a:r>
                      <a:endParaRPr lang="zh-TW" altLang="en-US" sz="200" b="1" kern="1200" dirty="0">
                        <a:solidFill>
                          <a:schemeClr val="lt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價格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储存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外觀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效能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相機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電池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觸控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通訊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配件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>
                          <a:latin typeface="+mj-lt"/>
                        </a:rPr>
                        <a:t>音效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G3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0.138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0.139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0.074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G</a:t>
                      </a:r>
                      <a:r>
                        <a:rPr lang="zh-TW" altLang="en-US" sz="200" dirty="0" smtClean="0">
                          <a:latin typeface="+mj-lt"/>
                        </a:rPr>
                        <a:t> </a:t>
                      </a:r>
                      <a:r>
                        <a:rPr lang="en-US" altLang="zh-TW" sz="200" dirty="0" smtClean="0">
                          <a:latin typeface="+mj-lt"/>
                        </a:rPr>
                        <a:t>Flex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0.266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0.207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0.158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GPro2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0.287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0.137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0.166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0.011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J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0.202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0.148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0.254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0.11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0.028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Note3 LTE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0.221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0.119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0.183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0.19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Z1 LTE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0.013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0.26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0.093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0.105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0.245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S5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0.239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0.128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0.091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0.207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0.108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Z2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0.248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0.129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0.135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0.098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0.073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Butterfly2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0.232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0.172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0.065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0.244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Butterfly</a:t>
                      </a:r>
                      <a:r>
                        <a:rPr lang="zh-TW" altLang="en-US" sz="200" dirty="0" smtClean="0">
                          <a:latin typeface="+mj-lt"/>
                        </a:rPr>
                        <a:t> </a:t>
                      </a:r>
                      <a:r>
                        <a:rPr lang="en-US" altLang="zh-TW" sz="200" dirty="0" smtClean="0">
                          <a:latin typeface="+mj-lt"/>
                        </a:rPr>
                        <a:t>S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0.276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0.156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0.084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0.13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0.092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0.011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0.056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0.064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One</a:t>
                      </a:r>
                      <a:r>
                        <a:rPr lang="en-US" altLang="zh-TW" sz="200" baseline="0" dirty="0" smtClean="0">
                          <a:latin typeface="+mj-lt"/>
                        </a:rPr>
                        <a:t> </a:t>
                      </a:r>
                      <a:r>
                        <a:rPr lang="en-US" altLang="zh-TW" sz="200" dirty="0" smtClean="0">
                          <a:latin typeface="+mj-lt"/>
                        </a:rPr>
                        <a:t>m8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0.199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0.163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0.068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0.258</a:t>
                      </a:r>
                      <a:endParaRPr lang="zh-TW" altLang="en-US" sz="2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0.038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0.007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0.087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0.043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latin typeface="+mj-lt"/>
                        </a:rPr>
                        <a:t>0.059</a:t>
                      </a:r>
                      <a:endParaRPr lang="zh-TW" altLang="en-US" sz="2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32047"/>
              </p:ext>
            </p:extLst>
          </p:nvPr>
        </p:nvGraphicFramePr>
        <p:xfrm>
          <a:off x="3091410" y="2633673"/>
          <a:ext cx="3502414" cy="10285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5755"/>
                <a:gridCol w="286969"/>
                <a:gridCol w="286969"/>
                <a:gridCol w="286969"/>
                <a:gridCol w="286969"/>
                <a:gridCol w="286969"/>
                <a:gridCol w="286969"/>
                <a:gridCol w="286969"/>
                <a:gridCol w="286969"/>
                <a:gridCol w="286969"/>
                <a:gridCol w="286969"/>
                <a:gridCol w="286969"/>
              </a:tblGrid>
              <a:tr h="99976">
                <a:tc>
                  <a:txBody>
                    <a:bodyPr/>
                    <a:lstStyle/>
                    <a:p>
                      <a:pPr algn="ctr"/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" kern="1200" dirty="0" smtClean="0"/>
                        <a:t>使用</a:t>
                      </a:r>
                      <a:endParaRPr lang="zh-TW" altLang="en-US" sz="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價格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储存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外觀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效能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相機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電池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觸控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通訊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配件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音效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Desire601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0.386</a:t>
                      </a:r>
                      <a:endParaRPr lang="zh-TW" altLang="en-US" sz="2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0.126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0.133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Grand2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0.322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0.134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K</a:t>
                      </a:r>
                      <a:r>
                        <a:rPr lang="zh-TW" altLang="en-US" sz="200" dirty="0" smtClean="0"/>
                        <a:t> </a:t>
                      </a:r>
                      <a:r>
                        <a:rPr lang="en-US" altLang="zh-TW" sz="200" dirty="0" smtClean="0"/>
                        <a:t>Zoom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0.176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0.105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0.39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0.102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Note3_Neo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0.316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0.219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L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0.362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0.116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0.158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1199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T3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0.305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0.152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999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z1c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0.196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0.137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1143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Pad</a:t>
                      </a:r>
                      <a:r>
                        <a:rPr lang="zh-TW" altLang="en-US" sz="200" dirty="0" smtClean="0"/>
                        <a:t> </a:t>
                      </a:r>
                      <a:r>
                        <a:rPr lang="en-US" altLang="zh-TW" sz="200" dirty="0" err="1" smtClean="0"/>
                        <a:t>fone</a:t>
                      </a:r>
                      <a:r>
                        <a:rPr lang="zh-TW" altLang="en-US" sz="200" dirty="0" smtClean="0"/>
                        <a:t> </a:t>
                      </a:r>
                      <a:r>
                        <a:rPr lang="en-US" altLang="zh-TW" sz="200" dirty="0" smtClean="0"/>
                        <a:t>Infinity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0.304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0.109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0.118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0.112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0.151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E8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0.34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0.134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0.159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0.133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178978"/>
              </p:ext>
            </p:extLst>
          </p:nvPr>
        </p:nvGraphicFramePr>
        <p:xfrm>
          <a:off x="3086637" y="3749718"/>
          <a:ext cx="3531072" cy="1386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  <a:gridCol w="294256"/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" kern="1200" dirty="0" smtClean="0"/>
                        <a:t>使用</a:t>
                      </a:r>
                      <a:endParaRPr lang="zh-TW" altLang="en-US" sz="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價格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储存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外觀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效能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相機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電池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觸控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通訊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配件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" dirty="0" smtClean="0"/>
                        <a:t>音效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Pad </a:t>
                      </a:r>
                      <a:r>
                        <a:rPr lang="en-US" altLang="zh-TW" sz="200" dirty="0" err="1" smtClean="0"/>
                        <a:t>Fone</a:t>
                      </a:r>
                      <a:r>
                        <a:rPr lang="en-US" altLang="zh-TW" sz="200" dirty="0" smtClean="0"/>
                        <a:t> S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0.327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0.131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0.183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Zenfone5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0.262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0.193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0.079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Zenfone6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0.281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0.192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chemeClr val="tx1"/>
                          </a:solidFill>
                        </a:rPr>
                        <a:t>0.063</a:t>
                      </a:r>
                      <a:endParaRPr lang="zh-TW" alt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Desire310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0.526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MiRed_1s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0.407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0.101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0.136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Mi_3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0.378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0.102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0.129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Zenfone4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0.412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0.122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G2_mini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0.39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0.117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0.0025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0.133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Core</a:t>
                      </a:r>
                      <a:r>
                        <a:rPr lang="en-US" altLang="zh-TW" sz="200" baseline="0" dirty="0" smtClean="0"/>
                        <a:t> LTE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0.44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0.36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943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Grand</a:t>
                      </a:r>
                      <a:r>
                        <a:rPr lang="en-US" altLang="zh-TW" sz="200" baseline="0" dirty="0" smtClean="0"/>
                        <a:t> </a:t>
                      </a:r>
                      <a:r>
                        <a:rPr lang="en-US" altLang="zh-TW" sz="200" dirty="0" smtClean="0"/>
                        <a:t>Neo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0.293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0.096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0.226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E1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0.418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0.048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0.077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0.019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0.322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M2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0.46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0.175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0.109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0.029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0.058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Desire610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>
                          <a:solidFill>
                            <a:srgbClr val="FF0000"/>
                          </a:solidFill>
                        </a:rPr>
                        <a:t>0.468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0.102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0.083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0.072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0.004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0.111</a:t>
                      </a:r>
                      <a:endParaRPr lang="zh-TW" altLang="en-US" sz="2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0.025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" dirty="0" smtClean="0"/>
                        <a:t>0.036</a:t>
                      </a:r>
                      <a:endParaRPr lang="zh-TW" altLang="en-US" sz="2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6967639" y="1663294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價格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6967638" y="1940293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相機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6967638" y="2217292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外觀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6570608" y="1430519"/>
            <a:ext cx="1404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談論內容主要為</a:t>
            </a:r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593827" y="2562059"/>
            <a:ext cx="1404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談論內容主要為</a:t>
            </a:r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635454" y="3648953"/>
            <a:ext cx="1404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談論內容主要為</a:t>
            </a:r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963722" y="2785479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價格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975553" y="3024062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相機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6987384" y="3301061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外觀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651853" y="2764953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通訊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6987384" y="3974790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價格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999898" y="4220243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外觀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7003843" y="4715051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相機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6999898" y="4450332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效能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7628634" y="3992105"/>
            <a:ext cx="6644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通訊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628634" y="4238555"/>
            <a:ext cx="9988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儲存空間</a:t>
            </a:r>
          </a:p>
        </p:txBody>
      </p:sp>
      <p:sp>
        <p:nvSpPr>
          <p:cNvPr id="59" name="橢圓 58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1" name="圓角矩形 60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向下箭號 65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向下箭號 66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向下箭號 67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9" name="向下箭號 68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0" name="文字方塊 69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71" name="矩形 70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35" y="5711185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064" y="4832550"/>
            <a:ext cx="5172858" cy="34285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778" y="1381738"/>
            <a:ext cx="5154144" cy="3416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矩形 43"/>
          <p:cNvSpPr/>
          <p:nvPr/>
        </p:nvSpPr>
        <p:spPr>
          <a:xfrm>
            <a:off x="2964064" y="968081"/>
            <a:ext cx="5172858" cy="413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手機討論群組</a:t>
            </a: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62" y="1996725"/>
            <a:ext cx="383774" cy="383774"/>
          </a:xfrm>
          <a:prstGeom prst="rect">
            <a:avLst/>
          </a:prstGeom>
        </p:spPr>
      </p:pic>
      <p:sp>
        <p:nvSpPr>
          <p:cNvPr id="52" name="圓角矩形圖說文字 51"/>
          <p:cNvSpPr/>
          <p:nvPr/>
        </p:nvSpPr>
        <p:spPr>
          <a:xfrm>
            <a:off x="5396151" y="2707550"/>
            <a:ext cx="2440643" cy="479511"/>
          </a:xfrm>
          <a:prstGeom prst="wedgeRoundRectCallout">
            <a:avLst>
              <a:gd name="adj1" fmla="val 61015"/>
              <a:gd name="adj2" fmla="val -483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你可以參考關鍵字網站</a:t>
            </a:r>
            <a:endParaRPr lang="en-US" altLang="zh-TW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u="sng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http://keywords.com</a:t>
            </a:r>
            <a:endParaRPr lang="zh-TW" altLang="en-US" sz="1350" u="sng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929227" y="1389363"/>
            <a:ext cx="5207696" cy="500743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/>
              <a:t>以上</a:t>
            </a:r>
            <a:r>
              <a:rPr lang="en-US" altLang="zh-TW" sz="1350" dirty="0"/>
              <a:t>1999999</a:t>
            </a:r>
            <a:r>
              <a:rPr lang="zh-TW" altLang="en-US" sz="1350" dirty="0"/>
              <a:t>留言</a:t>
            </a:r>
            <a:endParaRPr lang="en-US" altLang="zh-TW" sz="1350" dirty="0"/>
          </a:p>
        </p:txBody>
      </p:sp>
      <p:sp>
        <p:nvSpPr>
          <p:cNvPr id="56" name="圓角矩形圖說文字 55"/>
          <p:cNvSpPr/>
          <p:nvPr/>
        </p:nvSpPr>
        <p:spPr>
          <a:xfrm>
            <a:off x="3719652" y="2102376"/>
            <a:ext cx="1941413" cy="402772"/>
          </a:xfrm>
          <a:prstGeom prst="wedgeRoundRectCallout">
            <a:avLst>
              <a:gd name="adj1" fmla="val -60814"/>
              <a:gd name="adj2" fmla="val -402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那麼留言到底說了什麼</a:t>
            </a:r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</p:txBody>
      </p:sp>
      <p:sp>
        <p:nvSpPr>
          <p:cNvPr id="45" name="橢圓 4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圓角矩形 47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向下箭號 54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向下箭號 56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向下箭號 57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9" name="向下箭號 58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1" name="矩形 60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9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9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33" y="5716265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79" y="925087"/>
            <a:ext cx="6399371" cy="409151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784474" y="931765"/>
            <a:ext cx="10485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Keywords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2362477" y="1339612"/>
            <a:ext cx="1263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: LG G Flex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82" y="2398318"/>
            <a:ext cx="3154741" cy="2340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5" name="雲朵形圖說文字 84"/>
          <p:cNvSpPr/>
          <p:nvPr/>
        </p:nvSpPr>
        <p:spPr>
          <a:xfrm>
            <a:off x="6384741" y="1217076"/>
            <a:ext cx="2007902" cy="1646402"/>
          </a:xfrm>
          <a:prstGeom prst="cloudCallout">
            <a:avLst>
              <a:gd name="adj1" fmla="val -51133"/>
              <a:gd name="adj2" fmla="val 53138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雲朵形圖說文字 85"/>
          <p:cNvSpPr/>
          <p:nvPr/>
        </p:nvSpPr>
        <p:spPr>
          <a:xfrm>
            <a:off x="3133151" y="1436973"/>
            <a:ext cx="1637489" cy="1715655"/>
          </a:xfrm>
          <a:prstGeom prst="cloudCallout">
            <a:avLst>
              <a:gd name="adj1" fmla="val 68801"/>
              <a:gd name="adj2" fmla="val 529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92D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3165244" y="2404665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035770" y="1798135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質感</a:t>
            </a:r>
          </a:p>
        </p:txBody>
      </p:sp>
      <p:sp>
        <p:nvSpPr>
          <p:cNvPr id="89" name="文字方塊 88"/>
          <p:cNvSpPr txBox="1"/>
          <p:nvPr/>
        </p:nvSpPr>
        <p:spPr>
          <a:xfrm>
            <a:off x="3165244" y="2032565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3655520" y="2165322"/>
            <a:ext cx="763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曲面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3654097" y="1713514"/>
            <a:ext cx="763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漂亮</a:t>
            </a:r>
          </a:p>
        </p:txBody>
      </p:sp>
      <p:sp>
        <p:nvSpPr>
          <p:cNvPr id="92" name="文字方塊 91"/>
          <p:cNvSpPr txBox="1"/>
          <p:nvPr/>
        </p:nvSpPr>
        <p:spPr>
          <a:xfrm>
            <a:off x="4090054" y="2375220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美感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7382277" y="2292762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發表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6416526" y="2062598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7386158" y="2033787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上市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6948594" y="2426515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想買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7774447" y="1784636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預購</a:t>
            </a:r>
          </a:p>
        </p:txBody>
      </p:sp>
      <p:sp>
        <p:nvSpPr>
          <p:cNvPr id="99" name="文字方塊 98"/>
          <p:cNvSpPr txBox="1"/>
          <p:nvPr/>
        </p:nvSpPr>
        <p:spPr>
          <a:xfrm>
            <a:off x="7507452" y="1578725"/>
            <a:ext cx="763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售價</a:t>
            </a:r>
          </a:p>
        </p:txBody>
      </p:sp>
      <p:sp>
        <p:nvSpPr>
          <p:cNvPr id="100" name="文字方塊 99"/>
          <p:cNvSpPr txBox="1"/>
          <p:nvPr/>
        </p:nvSpPr>
        <p:spPr>
          <a:xfrm>
            <a:off x="6550044" y="1573890"/>
            <a:ext cx="1036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中華電信</a:t>
            </a:r>
          </a:p>
        </p:txBody>
      </p:sp>
      <p:sp>
        <p:nvSpPr>
          <p:cNvPr id="101" name="文字方塊 100"/>
          <p:cNvSpPr txBox="1"/>
          <p:nvPr/>
        </p:nvSpPr>
        <p:spPr>
          <a:xfrm>
            <a:off x="7277591" y="1398331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台哥大</a:t>
            </a:r>
          </a:p>
        </p:txBody>
      </p:sp>
      <p:sp>
        <p:nvSpPr>
          <p:cNvPr id="102" name="文字方塊 101"/>
          <p:cNvSpPr txBox="1"/>
          <p:nvPr/>
        </p:nvSpPr>
        <p:spPr>
          <a:xfrm>
            <a:off x="7325643" y="1817789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亞太</a:t>
            </a:r>
          </a:p>
        </p:txBody>
      </p:sp>
      <p:sp>
        <p:nvSpPr>
          <p:cNvPr id="103" name="文字方塊 102"/>
          <p:cNvSpPr txBox="1"/>
          <p:nvPr/>
        </p:nvSpPr>
        <p:spPr>
          <a:xfrm>
            <a:off x="7036226" y="2109874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神腦</a:t>
            </a:r>
          </a:p>
        </p:txBody>
      </p:sp>
      <p:sp>
        <p:nvSpPr>
          <p:cNvPr id="104" name="文字方塊 103"/>
          <p:cNvSpPr txBox="1"/>
          <p:nvPr/>
        </p:nvSpPr>
        <p:spPr>
          <a:xfrm>
            <a:off x="6748767" y="1842345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吃到飽</a:t>
            </a:r>
          </a:p>
        </p:txBody>
      </p:sp>
      <p:sp>
        <p:nvSpPr>
          <p:cNvPr id="105" name="雲朵形圖說文字 104"/>
          <p:cNvSpPr/>
          <p:nvPr/>
        </p:nvSpPr>
        <p:spPr>
          <a:xfrm>
            <a:off x="2585908" y="3203173"/>
            <a:ext cx="2379437" cy="1843415"/>
          </a:xfrm>
          <a:prstGeom prst="cloudCallout">
            <a:avLst>
              <a:gd name="adj1" fmla="val 63705"/>
              <a:gd name="adj2" fmla="val -42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3979753" y="3703446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鏡頭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3442385" y="4033389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3005224" y="3685336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連拍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3491007" y="3422909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清晰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3078672" y="4468799"/>
            <a:ext cx="763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飽和度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2794774" y="4062049"/>
            <a:ext cx="763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</a:p>
        </p:txBody>
      </p:sp>
      <p:sp>
        <p:nvSpPr>
          <p:cNvPr id="112" name="文字方塊 111"/>
          <p:cNvSpPr txBox="1"/>
          <p:nvPr/>
        </p:nvSpPr>
        <p:spPr>
          <a:xfrm>
            <a:off x="4177516" y="4185138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防手震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3816195" y="4353382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畫素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3542591" y="3775868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</a:p>
        </p:txBody>
      </p:sp>
      <p:sp>
        <p:nvSpPr>
          <p:cNvPr id="60" name="橢圓 59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圓角矩形 61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向下箭號 66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向下箭號 67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0" name="向下箭號 69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1" name="向下箭號 70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2" name="文字方塊 71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73" name="矩形 72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93" name="圖片 9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6" name="圖片 1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117" name="圖片 116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119" name="圖片 1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7" y="573150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79" y="925087"/>
            <a:ext cx="6399371" cy="409151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744405" y="1078910"/>
            <a:ext cx="10485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Keywords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304531" y="1315140"/>
            <a:ext cx="14985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Medium : </a:t>
            </a:r>
            <a:r>
              <a:rPr lang="en-US" altLang="zh-TW" sz="13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KZoom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98" y="2554516"/>
            <a:ext cx="3409544" cy="2505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雲朵形圖說文字 47"/>
          <p:cNvSpPr/>
          <p:nvPr/>
        </p:nvSpPr>
        <p:spPr>
          <a:xfrm>
            <a:off x="7006783" y="1402075"/>
            <a:ext cx="1716648" cy="1820414"/>
          </a:xfrm>
          <a:prstGeom prst="cloudCallout">
            <a:avLst>
              <a:gd name="adj1" fmla="val -57904"/>
              <a:gd name="adj2" fmla="val 47352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271618" y="2415420"/>
            <a:ext cx="763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7929464" y="2238740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8074282" y="1771650"/>
            <a:ext cx="7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維修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530861" y="2103583"/>
            <a:ext cx="1036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消息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7151992" y="2045883"/>
            <a:ext cx="1036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觀望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7280542" y="1709580"/>
            <a:ext cx="1036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中華電信</a:t>
            </a:r>
          </a:p>
        </p:txBody>
      </p:sp>
      <p:sp>
        <p:nvSpPr>
          <p:cNvPr id="55" name="雲朵形圖說文字 54"/>
          <p:cNvSpPr/>
          <p:nvPr/>
        </p:nvSpPr>
        <p:spPr>
          <a:xfrm>
            <a:off x="2321010" y="1773325"/>
            <a:ext cx="2750764" cy="2791187"/>
          </a:xfrm>
          <a:prstGeom prst="cloudCallout">
            <a:avLst>
              <a:gd name="adj1" fmla="val 60938"/>
              <a:gd name="adj2" fmla="val 28379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898762" y="2737693"/>
            <a:ext cx="12948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光學變焦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2733022" y="3184401"/>
            <a:ext cx="12948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感光元件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2849161" y="2170245"/>
            <a:ext cx="12948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文青相機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3789366" y="2566963"/>
            <a:ext cx="118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相機功能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4265397" y="2297885"/>
            <a:ext cx="763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CMOS</a:t>
            </a:r>
            <a:endParaRPr lang="zh-TW" altLang="en-US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50270" y="3932499"/>
            <a:ext cx="1198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光學防手震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809809" y="3619811"/>
            <a:ext cx="1198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自動對焦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4227105" y="2984704"/>
            <a:ext cx="763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單眼相機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2949490" y="2550838"/>
            <a:ext cx="893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疝氣閃光燈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4191878" y="1974893"/>
            <a:ext cx="893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隨手拍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3841576" y="3510946"/>
            <a:ext cx="893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專業模式</a:t>
            </a:r>
          </a:p>
        </p:txBody>
      </p:sp>
      <p:sp>
        <p:nvSpPr>
          <p:cNvPr id="67" name="橢圓 66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9" name="圓角矩形 68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圓角矩形 70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向下箭號 73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5" name="向下箭號 74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6" name="向下箭號 75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7" name="向下箭號 76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8" name="文字方塊 77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79" name="矩形 78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" name="圖片 9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93" name="圖片 92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15" y="5705963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https://s3-ap-northeast-1.amazonaws.com/piposay/images/source/pt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7600" y="-2907466"/>
            <a:ext cx="782114" cy="728230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79512" y="179929"/>
            <a:ext cx="182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320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defRPr>
            </a:lvl1pPr>
          </a:lstStyle>
          <a:p>
            <a:r>
              <a:rPr lang="zh-TW" altLang="en-US" dirty="0"/>
              <a:t>目標概要</a:t>
            </a:r>
          </a:p>
        </p:txBody>
      </p:sp>
      <p:sp>
        <p:nvSpPr>
          <p:cNvPr id="13" name="矩形 12"/>
          <p:cNvSpPr/>
          <p:nvPr/>
        </p:nvSpPr>
        <p:spPr>
          <a:xfrm>
            <a:off x="-15528" y="4352543"/>
            <a:ext cx="9159528" cy="2388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2348880"/>
            <a:ext cx="9159528" cy="186051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-36512" y="1052736"/>
            <a:ext cx="9180512" cy="1156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51520" y="1484784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目標客戶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(For Who?)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手機製造商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經銷商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1520" y="2530641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商業價值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251520" y="4457650"/>
            <a:ext cx="7598004" cy="2097524"/>
            <a:chOff x="251520" y="2778482"/>
            <a:chExt cx="7598004" cy="2097524"/>
          </a:xfrm>
        </p:grpSpPr>
        <p:sp>
          <p:nvSpPr>
            <p:cNvPr id="19" name="文字方塊 18"/>
            <p:cNvSpPr txBox="1"/>
            <p:nvPr/>
          </p:nvSpPr>
          <p:spPr>
            <a:xfrm>
              <a:off x="251520" y="2778482"/>
              <a:ext cx="3102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主要內容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精煉使用者需求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885536" y="3579862"/>
              <a:ext cx="1607944" cy="1296144"/>
              <a:chOff x="1649748" y="3147814"/>
              <a:chExt cx="1607944" cy="1296144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1649748" y="3147814"/>
                <a:ext cx="1607944" cy="12961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1649748" y="3472720"/>
                <a:ext cx="147989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網路使用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者評論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市場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5076053" y="3548504"/>
              <a:ext cx="2592288" cy="1296144"/>
              <a:chOff x="1115616" y="3147814"/>
              <a:chExt cx="2592288" cy="1296144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1115616" y="3147814"/>
                <a:ext cx="2592288" cy="129614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1374023" y="3611220"/>
                <a:ext cx="20313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依功能及價錢分類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631885" y="317917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原始未整理的資料</a:t>
              </a: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2987824" y="3826373"/>
              <a:ext cx="1656184" cy="648072"/>
              <a:chOff x="3558036" y="3687003"/>
              <a:chExt cx="1656184" cy="648072"/>
            </a:xfrm>
          </p:grpSpPr>
          <p:sp>
            <p:nvSpPr>
              <p:cNvPr id="25" name="向右箭號 24"/>
              <p:cNvSpPr/>
              <p:nvPr/>
            </p:nvSpPr>
            <p:spPr>
              <a:xfrm>
                <a:off x="3558036" y="3687003"/>
                <a:ext cx="1656184" cy="648072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3749210" y="3826373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精煉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萃取</a:t>
                </a:r>
              </a:p>
            </p:txBody>
          </p:sp>
        </p:grpSp>
        <p:sp>
          <p:nvSpPr>
            <p:cNvPr id="24" name="文字方塊 23"/>
            <p:cNvSpPr txBox="1"/>
            <p:nvPr/>
          </p:nvSpPr>
          <p:spPr>
            <a:xfrm>
              <a:off x="5356534" y="309267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具商業價值的市場資料</a:t>
              </a:r>
            </a:p>
          </p:txBody>
        </p:sp>
      </p:grp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376148"/>
              </p:ext>
            </p:extLst>
          </p:nvPr>
        </p:nvGraphicFramePr>
        <p:xfrm>
          <a:off x="1475656" y="2692958"/>
          <a:ext cx="7113324" cy="134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577"/>
                <a:gridCol w="2761435"/>
                <a:gridCol w="2808312"/>
              </a:tblGrid>
              <a:tr h="70803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已上市產品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了解每支手機優缺點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主要競爭產品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修正產品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行銷策略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未上市產品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了解市場需求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(ex: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外觀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相機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&gt;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效能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黃金規格手機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行銷策略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1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79" y="925087"/>
            <a:ext cx="6399371" cy="409151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7744405" y="1078910"/>
            <a:ext cx="10485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Keywords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371100" y="1343578"/>
            <a:ext cx="1219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: </a:t>
            </a:r>
            <a:r>
              <a:rPr lang="zh-TW" altLang="en-US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小米</a:t>
            </a:r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77" y="2426666"/>
            <a:ext cx="2529640" cy="2186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雲朵形圖說文字 47"/>
          <p:cNvSpPr/>
          <p:nvPr/>
        </p:nvSpPr>
        <p:spPr>
          <a:xfrm>
            <a:off x="6093655" y="1421104"/>
            <a:ext cx="2247590" cy="2282264"/>
          </a:xfrm>
          <a:prstGeom prst="cloudCallout">
            <a:avLst>
              <a:gd name="adj1" fmla="val -72241"/>
              <a:gd name="adj2" fmla="val 30305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197098" y="2422641"/>
            <a:ext cx="13906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飢餓行銷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743209" y="3110598"/>
            <a:ext cx="1064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值高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6542656" y="2416553"/>
            <a:ext cx="81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搶購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6585355" y="1832181"/>
            <a:ext cx="81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7347980" y="2899245"/>
            <a:ext cx="81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入手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915277" y="2049102"/>
            <a:ext cx="8189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便宜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7667551" y="2106027"/>
            <a:ext cx="81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開賣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6112822" y="2365101"/>
            <a:ext cx="81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超值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6676075" y="2836041"/>
            <a:ext cx="81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排隊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224805" y="1712292"/>
            <a:ext cx="8508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性價比</a:t>
            </a:r>
          </a:p>
        </p:txBody>
      </p:sp>
      <p:sp>
        <p:nvSpPr>
          <p:cNvPr id="45" name="橢圓 4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圓角矩形 59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向下箭號 64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向下箭號 65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向下箭號 66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向下箭號 67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9" name="文字方塊 68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70" name="矩形 69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42" y="5692117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17" y="4812158"/>
            <a:ext cx="5172858" cy="34285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931" y="1361346"/>
            <a:ext cx="5154144" cy="3416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矩形 43"/>
          <p:cNvSpPr/>
          <p:nvPr/>
        </p:nvSpPr>
        <p:spPr>
          <a:xfrm>
            <a:off x="2962217" y="947689"/>
            <a:ext cx="5172858" cy="4136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手機討論群組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15" y="1976333"/>
            <a:ext cx="383774" cy="383774"/>
          </a:xfrm>
          <a:prstGeom prst="rect">
            <a:avLst/>
          </a:prstGeom>
        </p:spPr>
      </p:pic>
      <p:sp>
        <p:nvSpPr>
          <p:cNvPr id="46" name="圓角矩形圖說文字 45"/>
          <p:cNvSpPr/>
          <p:nvPr/>
        </p:nvSpPr>
        <p:spPr>
          <a:xfrm>
            <a:off x="5394304" y="2687159"/>
            <a:ext cx="2440643" cy="479511"/>
          </a:xfrm>
          <a:prstGeom prst="wedgeRoundRectCallout">
            <a:avLst>
              <a:gd name="adj1" fmla="val 61015"/>
              <a:gd name="adj2" fmla="val -483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你可以參考關鍵字網站</a:t>
            </a:r>
            <a:endParaRPr lang="en-US" altLang="zh-TW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350" u="sng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http://mood.com</a:t>
            </a:r>
            <a:endParaRPr lang="zh-TW" altLang="en-US" sz="1350" u="sng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27380" y="1368971"/>
            <a:ext cx="5207696" cy="500743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/>
              <a:t>以上</a:t>
            </a:r>
            <a:r>
              <a:rPr lang="en-US" altLang="zh-TW" sz="1350" dirty="0"/>
              <a:t>1999999</a:t>
            </a:r>
            <a:r>
              <a:rPr lang="zh-TW" altLang="en-US" sz="1350" dirty="0"/>
              <a:t>留言</a:t>
            </a:r>
            <a:endParaRPr lang="en-US" altLang="zh-TW" sz="1350" dirty="0"/>
          </a:p>
        </p:txBody>
      </p:sp>
      <p:sp>
        <p:nvSpPr>
          <p:cNvPr id="48" name="圓角矩形圖說文字 47"/>
          <p:cNvSpPr/>
          <p:nvPr/>
        </p:nvSpPr>
        <p:spPr>
          <a:xfrm>
            <a:off x="3717804" y="2081985"/>
            <a:ext cx="2111380" cy="402772"/>
          </a:xfrm>
          <a:prstGeom prst="wedgeRoundRectCallout">
            <a:avLst>
              <a:gd name="adj1" fmla="val -60814"/>
              <a:gd name="adj2" fmla="val -402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350">
                <a:latin typeface="標楷體" panose="03000509000000000000" pitchFamily="65" charset="-120"/>
                <a:ea typeface="標楷體" panose="03000509000000000000" pitchFamily="65" charset="-120"/>
              </a:rPr>
              <a:t>那麼這些規格到底好不好</a:t>
            </a:r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</p:txBody>
      </p:sp>
      <p:sp>
        <p:nvSpPr>
          <p:cNvPr id="49" name="橢圓 48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圓角矩形 50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向下箭號 55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向下箭號 56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向下箭號 57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9" name="向下箭號 58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1" name="矩形 60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9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9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3" y="5741372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79" y="925087"/>
            <a:ext cx="6399371" cy="409151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8056719" y="1086963"/>
            <a:ext cx="10485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Mood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08484" y="1377232"/>
            <a:ext cx="18070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</a:t>
            </a:r>
            <a:r>
              <a:rPr lang="zh-TW" altLang="en-US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透過情緒字的給分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2295154" y="1621196"/>
            <a:ext cx="35180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</a:t>
            </a:r>
            <a:r>
              <a:rPr lang="zh-TW" altLang="en-US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計算出其正評的比例</a:t>
            </a:r>
            <a:r>
              <a:rPr lang="en-US" altLang="zh-TW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TW" altLang="en-US" sz="13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得之規格的市場評價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884229"/>
              </p:ext>
            </p:extLst>
          </p:nvPr>
        </p:nvGraphicFramePr>
        <p:xfrm>
          <a:off x="3943352" y="1945748"/>
          <a:ext cx="3670300" cy="308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0"/>
                <a:gridCol w="1835150"/>
              </a:tblGrid>
              <a:tr h="2624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Specification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/>
                        <a:t>Proportion</a:t>
                      </a:r>
                      <a:endParaRPr lang="zh-TW" altLang="en-US" sz="1100" dirty="0" smtClean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價錢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購買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服務品質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0.612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儲存空間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外觀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顯示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效能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硬體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0.645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續航力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電池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0.665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觸控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按鍵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0.811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通訊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_GPS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配件 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0.844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660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音效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6" name="橢圓 45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308484" y="1900916"/>
            <a:ext cx="1872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 smtClean="0"/>
              <a:t>Example : </a:t>
            </a:r>
            <a:r>
              <a:rPr lang="zh-TW" altLang="en-US" sz="1350" dirty="0" smtClean="0"/>
              <a:t> </a:t>
            </a:r>
            <a:r>
              <a:rPr lang="en-US" altLang="zh-TW" sz="1350" dirty="0" err="1" smtClean="0"/>
              <a:t>ButterflyS</a:t>
            </a:r>
            <a:endParaRPr lang="zh-TW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圓角矩形 47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向下箭號 52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4" name="向下箭號 53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向下箭號 55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文字方塊 56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8" name="矩形 57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61" y="5729132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969107" y="857251"/>
            <a:ext cx="5086321" cy="4290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83" y="948909"/>
            <a:ext cx="391975" cy="34233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30084" y="968081"/>
            <a:ext cx="176037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45204" y="1402077"/>
            <a:ext cx="4575744" cy="23864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矩形 6"/>
          <p:cNvSpPr/>
          <p:nvPr/>
        </p:nvSpPr>
        <p:spPr>
          <a:xfrm>
            <a:off x="3480418" y="1511245"/>
            <a:ext cx="642257" cy="5987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Price</a:t>
            </a:r>
            <a:endParaRPr lang="zh-TW" altLang="en-US" sz="1350" dirty="0"/>
          </a:p>
        </p:txBody>
      </p:sp>
      <p:sp>
        <p:nvSpPr>
          <p:cNvPr id="43" name="矩形 42"/>
          <p:cNvSpPr/>
          <p:nvPr/>
        </p:nvSpPr>
        <p:spPr>
          <a:xfrm>
            <a:off x="5190805" y="1514054"/>
            <a:ext cx="642257" cy="5987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Appearance</a:t>
            </a:r>
            <a:endParaRPr lang="zh-TW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4349815" y="1514054"/>
            <a:ext cx="642257" cy="5987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Accessory</a:t>
            </a:r>
            <a:endParaRPr lang="zh-TW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6062686" y="1511245"/>
            <a:ext cx="642257" cy="5987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Battery</a:t>
            </a:r>
            <a:endParaRPr lang="zh-TW" altLang="en-US" sz="1350" dirty="0"/>
          </a:p>
        </p:txBody>
      </p:sp>
      <p:sp>
        <p:nvSpPr>
          <p:cNvPr id="46" name="矩形 45"/>
          <p:cNvSpPr/>
          <p:nvPr/>
        </p:nvSpPr>
        <p:spPr>
          <a:xfrm>
            <a:off x="6959357" y="1511245"/>
            <a:ext cx="642257" cy="5987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Connection</a:t>
            </a:r>
            <a:endParaRPr lang="zh-TW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3480418" y="2216320"/>
            <a:ext cx="642257" cy="5987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Camera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90805" y="2219129"/>
            <a:ext cx="642257" cy="5987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Operator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349815" y="2219129"/>
            <a:ext cx="642257" cy="5987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Sound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62686" y="2216320"/>
            <a:ext cx="642257" cy="5987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Touch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959357" y="2216320"/>
            <a:ext cx="642257" cy="5987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Efficacy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80417" y="3002369"/>
            <a:ext cx="642257" cy="5987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Storage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45203" y="3788532"/>
            <a:ext cx="4575745" cy="3568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任選三種</a:t>
            </a:r>
          </a:p>
        </p:txBody>
      </p:sp>
      <p:sp>
        <p:nvSpPr>
          <p:cNvPr id="9" name="矩形 8"/>
          <p:cNvSpPr/>
          <p:nvPr/>
        </p:nvSpPr>
        <p:spPr>
          <a:xfrm>
            <a:off x="3245202" y="4137105"/>
            <a:ext cx="4575746" cy="86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523010" y="4268115"/>
            <a:ext cx="642257" cy="5987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Camera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54803" y="4277302"/>
            <a:ext cx="642257" cy="5987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Appearance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211946" y="4268114"/>
            <a:ext cx="642257" cy="5987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>
                <a:solidFill>
                  <a:schemeClr val="lt1"/>
                </a:solidFill>
              </a:rPr>
              <a:t>Sound</a:t>
            </a:r>
            <a:endParaRPr lang="zh-TW" altLang="en-US" sz="1350" dirty="0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49196" y="3780235"/>
            <a:ext cx="858104" cy="3485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推薦  </a:t>
            </a:r>
            <a:r>
              <a:rPr lang="en-US" altLang="zh-TW" sz="1350" dirty="0"/>
              <a:t>--&gt;</a:t>
            </a:r>
            <a:endParaRPr lang="zh-TW" altLang="en-US" sz="1350" dirty="0"/>
          </a:p>
        </p:txBody>
      </p:sp>
      <p:sp>
        <p:nvSpPr>
          <p:cNvPr id="56" name="橢圓 55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圓角矩形 57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向下箭號 62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向下箭號 64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向下箭號 65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文字方塊 66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8" name="矩形 67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94" y="5652546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969107" y="857251"/>
            <a:ext cx="5086321" cy="42902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83" y="948909"/>
            <a:ext cx="391975" cy="342337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3530084" y="968081"/>
            <a:ext cx="176037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88411" y="1755345"/>
            <a:ext cx="3726789" cy="24742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88411" y="1371393"/>
            <a:ext cx="3726789" cy="3839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350" dirty="0">
                <a:sym typeface="Wingdings" panose="05000000000000000000" pitchFamily="2" charset="2"/>
              </a:rPr>
              <a:t> </a:t>
            </a:r>
            <a:r>
              <a:rPr lang="zh-TW" altLang="en-US" sz="1350" dirty="0">
                <a:sym typeface="Wingdings" panose="05000000000000000000" pitchFamily="2" charset="2"/>
              </a:rPr>
              <a:t>重選</a:t>
            </a:r>
            <a:endParaRPr lang="zh-TW" altLang="en-US" sz="135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11" y="1858005"/>
            <a:ext cx="2143125" cy="23130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67" y="1843102"/>
            <a:ext cx="1524000" cy="14740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60" y="3331416"/>
            <a:ext cx="1461614" cy="875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61873" y="4378153"/>
                <a:ext cx="483325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50" dirty="0"/>
                  <a:t>Score </a:t>
                </a:r>
                <a14:m>
                  <m:oMath xmlns:m="http://schemas.openxmlformats.org/officeDocument/2006/math">
                    <m:r>
                      <a:rPr lang="pt-BR" altLang="zh-TW" sz="135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350" dirty="0"/>
                  <a:t>        (mood proportion*Specification’s support value)</a:t>
                </a:r>
                <a:endParaRPr lang="zh-TW" altLang="en-US" sz="135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496" y="4694537"/>
                <a:ext cx="6444343" cy="381708"/>
              </a:xfrm>
              <a:prstGeom prst="rect">
                <a:avLst/>
              </a:prstGeom>
              <a:blipFill rotWithShape="0">
                <a:blip r:embed="rId11"/>
                <a:stretch>
                  <a:fillRect l="-757" t="-7937" b="-20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790" y="4322877"/>
            <a:ext cx="229281" cy="396833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圓角矩形 46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向下箭號 51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向下箭號 52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4" name="向下箭號 53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文字方塊 55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7" name="矩形 56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79" y="5673795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文字方塊 43"/>
          <p:cNvSpPr txBox="1"/>
          <p:nvPr/>
        </p:nvSpPr>
        <p:spPr>
          <a:xfrm>
            <a:off x="2363831" y="1334238"/>
            <a:ext cx="164211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多元尺度分析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5" y="946310"/>
            <a:ext cx="6399370" cy="428131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2328530" y="2047490"/>
            <a:ext cx="6623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5015" y="1683217"/>
            <a:ext cx="6418090" cy="32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降低維度 </a:t>
            </a:r>
            <a:r>
              <a:rPr lang="en-US" altLang="zh-TW" sz="1350" dirty="0"/>
              <a:t>|</a:t>
            </a:r>
            <a:r>
              <a:rPr lang="zh-TW" altLang="en-US" sz="1350" dirty="0"/>
              <a:t> 距離計算 </a:t>
            </a:r>
            <a:r>
              <a:rPr lang="en-US" altLang="zh-TW" sz="1350" dirty="0"/>
              <a:t>|</a:t>
            </a:r>
            <a:r>
              <a:rPr lang="zh-TW" altLang="en-US" sz="1350" dirty="0"/>
              <a:t> 進行手機比較</a:t>
            </a:r>
          </a:p>
        </p:txBody>
      </p:sp>
      <p:pic>
        <p:nvPicPr>
          <p:cNvPr id="50" name="圖片 4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19" y="2356816"/>
            <a:ext cx="5731828" cy="2696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甜甜圈 7"/>
          <p:cNvSpPr/>
          <p:nvPr/>
        </p:nvSpPr>
        <p:spPr>
          <a:xfrm>
            <a:off x="5421201" y="2747388"/>
            <a:ext cx="1363029" cy="1117096"/>
          </a:xfrm>
          <a:prstGeom prst="donut">
            <a:avLst>
              <a:gd name="adj" fmla="val 2999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9" name="甜甜圈 8"/>
          <p:cNvSpPr/>
          <p:nvPr/>
        </p:nvSpPr>
        <p:spPr>
          <a:xfrm>
            <a:off x="6762087" y="3503077"/>
            <a:ext cx="1186758" cy="996214"/>
          </a:xfrm>
          <a:prstGeom prst="donut">
            <a:avLst>
              <a:gd name="adj" fmla="val 42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圓角矩形 45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向下箭號 60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向下箭號 61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文字方塊 64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6" name="矩形 65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40" y="567823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文字方塊 43"/>
          <p:cNvSpPr txBox="1"/>
          <p:nvPr/>
        </p:nvSpPr>
        <p:spPr>
          <a:xfrm>
            <a:off x="2363831" y="1334238"/>
            <a:ext cx="164211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多元尺度分析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5" y="946310"/>
            <a:ext cx="6399370" cy="428131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2327343" y="2001911"/>
            <a:ext cx="7981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Medium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5015" y="1683217"/>
            <a:ext cx="6418090" cy="32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降低維度 </a:t>
            </a:r>
            <a:r>
              <a:rPr lang="en-US" altLang="zh-TW" sz="1350" dirty="0"/>
              <a:t>|</a:t>
            </a:r>
            <a:r>
              <a:rPr lang="zh-TW" altLang="en-US" sz="1350" dirty="0"/>
              <a:t> 距離計算 </a:t>
            </a:r>
            <a:r>
              <a:rPr lang="en-US" altLang="zh-TW" sz="1350" dirty="0"/>
              <a:t>|</a:t>
            </a:r>
            <a:r>
              <a:rPr lang="zh-TW" altLang="en-US" sz="1350" dirty="0"/>
              <a:t> 進行手機比較</a:t>
            </a:r>
          </a:p>
        </p:txBody>
      </p:sp>
      <p:pic>
        <p:nvPicPr>
          <p:cNvPr id="51" name="圖片 5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50" y="2287775"/>
            <a:ext cx="5985990" cy="2745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甜甜圈 52"/>
          <p:cNvSpPr/>
          <p:nvPr/>
        </p:nvSpPr>
        <p:spPr>
          <a:xfrm>
            <a:off x="6439104" y="3757953"/>
            <a:ext cx="1264672" cy="955471"/>
          </a:xfrm>
          <a:prstGeom prst="donut">
            <a:avLst>
              <a:gd name="adj" fmla="val 4766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55" name="甜甜圈 54"/>
          <p:cNvSpPr/>
          <p:nvPr/>
        </p:nvSpPr>
        <p:spPr>
          <a:xfrm>
            <a:off x="6732140" y="2747388"/>
            <a:ext cx="1114220" cy="990031"/>
          </a:xfrm>
          <a:prstGeom prst="donut">
            <a:avLst>
              <a:gd name="adj" fmla="val 42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圓角矩形 45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向下箭號 60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向下箭號 61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文字方塊 64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6" name="矩形 65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40" y="567823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文字方塊 43"/>
          <p:cNvSpPr txBox="1"/>
          <p:nvPr/>
        </p:nvSpPr>
        <p:spPr>
          <a:xfrm>
            <a:off x="2363831" y="1334238"/>
            <a:ext cx="164211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多元尺度分析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5" y="946310"/>
            <a:ext cx="6399370" cy="42813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2300365" y="2026695"/>
            <a:ext cx="471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zh-TW" altLang="en-US" sz="13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5015" y="1683217"/>
            <a:ext cx="6418090" cy="32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350" dirty="0"/>
              <a:t>降低維度 </a:t>
            </a:r>
            <a:r>
              <a:rPr lang="en-US" altLang="zh-TW" sz="1350" dirty="0"/>
              <a:t>|</a:t>
            </a:r>
            <a:r>
              <a:rPr lang="zh-TW" altLang="en-US" sz="1350" dirty="0"/>
              <a:t> 距離計算 </a:t>
            </a:r>
            <a:r>
              <a:rPr lang="en-US" altLang="zh-TW" sz="1350" dirty="0"/>
              <a:t>|</a:t>
            </a:r>
            <a:r>
              <a:rPr lang="zh-TW" altLang="en-US" sz="1350" dirty="0"/>
              <a:t> 進行手機比較</a:t>
            </a:r>
          </a:p>
        </p:txBody>
      </p:sp>
      <p:pic>
        <p:nvPicPr>
          <p:cNvPr id="52" name="圖片 5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50" y="2294801"/>
            <a:ext cx="6053197" cy="2392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甜甜圈 53"/>
          <p:cNvSpPr/>
          <p:nvPr/>
        </p:nvSpPr>
        <p:spPr>
          <a:xfrm>
            <a:off x="4890783" y="2732099"/>
            <a:ext cx="1060836" cy="792231"/>
          </a:xfrm>
          <a:prstGeom prst="donut">
            <a:avLst>
              <a:gd name="adj" fmla="val 221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56" name="甜甜圈 55"/>
          <p:cNvSpPr/>
          <p:nvPr/>
        </p:nvSpPr>
        <p:spPr>
          <a:xfrm>
            <a:off x="5701371" y="3389431"/>
            <a:ext cx="970787" cy="835212"/>
          </a:xfrm>
          <a:prstGeom prst="donut">
            <a:avLst>
              <a:gd name="adj" fmla="val 444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364185" y="4721884"/>
            <a:ext cx="3681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</a:rPr>
              <a:t>不夠貼近留言</a:t>
            </a:r>
            <a:r>
              <a:rPr lang="en-US" altLang="zh-TW" sz="1350" b="1" dirty="0">
                <a:solidFill>
                  <a:srgbClr val="FF0000"/>
                </a:solidFill>
              </a:rPr>
              <a:t>,</a:t>
            </a:r>
            <a:r>
              <a:rPr lang="zh-TW" altLang="en-US" sz="1350" b="1" dirty="0">
                <a:solidFill>
                  <a:srgbClr val="FF0000"/>
                </a:solidFill>
              </a:rPr>
              <a:t>市場上所想比較的手機</a:t>
            </a:r>
          </a:p>
        </p:txBody>
      </p:sp>
      <p:sp>
        <p:nvSpPr>
          <p:cNvPr id="43" name="橢圓 42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圓角矩形 45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向下箭號 60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向下箭號 61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文字方塊 64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6" name="矩形 65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40" y="567823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文字方塊 42"/>
          <p:cNvSpPr txBox="1"/>
          <p:nvPr/>
        </p:nvSpPr>
        <p:spPr>
          <a:xfrm>
            <a:off x="2196027" y="1338204"/>
            <a:ext cx="37648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探討手機型號之間的 </a:t>
            </a:r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Association rule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5" y="946310"/>
            <a:ext cx="6399370" cy="42813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31808"/>
              </p:ext>
            </p:extLst>
          </p:nvPr>
        </p:nvGraphicFramePr>
        <p:xfrm>
          <a:off x="3477035" y="2310604"/>
          <a:ext cx="4112080" cy="152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6040"/>
                <a:gridCol w="2056040"/>
              </a:tblGrid>
              <a:tr h="3816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手機型號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次數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3816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 smtClean="0">
                          <a:effectLst/>
                        </a:rPr>
                        <a:t>M8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 smtClean="0">
                          <a:effectLst/>
                        </a:rPr>
                        <a:t>105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3816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 smtClean="0">
                          <a:effectLst/>
                        </a:rPr>
                        <a:t>LGGFlex2</a:t>
                      </a:r>
                      <a:endParaRPr lang="zh-TW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 smtClean="0">
                          <a:effectLst/>
                        </a:rPr>
                        <a:t>93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3816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 smtClean="0">
                          <a:effectLst/>
                        </a:rPr>
                        <a:t>GPRO2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 smtClean="0">
                          <a:effectLst/>
                        </a:rPr>
                        <a:t>42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72911" y="1705353"/>
            <a:ext cx="1774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LG G3</a:t>
            </a:r>
            <a:endParaRPr lang="zh-TW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圓角矩形 46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向下箭號 51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向下箭號 52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4" name="向下箭號 53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文字方塊 55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7" name="矩形 56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19" y="5667356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344581" y="968081"/>
            <a:ext cx="6399370" cy="4186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文字方塊 42"/>
          <p:cNvSpPr txBox="1"/>
          <p:nvPr/>
        </p:nvSpPr>
        <p:spPr>
          <a:xfrm>
            <a:off x="2196027" y="1338204"/>
            <a:ext cx="37648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探討手機型號之間的 </a:t>
            </a:r>
            <a:r>
              <a:rPr lang="en-US" altLang="zh-TW" sz="16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Association rule</a:t>
            </a:r>
            <a:endParaRPr lang="zh-TW" altLang="en-US" sz="16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15" y="946310"/>
            <a:ext cx="6399370" cy="428131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2355014" y="1675971"/>
            <a:ext cx="27888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--Example </a:t>
            </a:r>
            <a:r>
              <a:rPr lang="en-US" altLang="zh-TW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LG G3</a:t>
            </a:r>
            <a:r>
              <a:rPr lang="zh-TW" alt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HTC One M8</a:t>
            </a:r>
            <a:endParaRPr lang="zh-TW" altLang="en-US" sz="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55014" y="1947666"/>
            <a:ext cx="40830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討論到這寫手機型號又會討論到什麼類別關鍵字呢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55667"/>
              </p:ext>
            </p:extLst>
          </p:nvPr>
        </p:nvGraphicFramePr>
        <p:xfrm>
          <a:off x="2546450" y="2768617"/>
          <a:ext cx="2409776" cy="1621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88"/>
                <a:gridCol w="1204888"/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smtClean="0"/>
                        <a:t>Class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smtClean="0"/>
                        <a:t>Frequency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</a:tr>
              <a:tr h="4311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相機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</a:tr>
              <a:tr h="4311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價錢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</a:tr>
              <a:tr h="43117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外觀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700" dirty="0" smtClean="0"/>
                        <a:t>86</a:t>
                      </a:r>
                      <a:endParaRPr lang="zh-TW" altLang="en-US" sz="17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917397" y="2436395"/>
            <a:ext cx="2286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最常被討論的規格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5250864" y="3485425"/>
            <a:ext cx="471071" cy="35422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文字方塊 46"/>
          <p:cNvSpPr txBox="1"/>
          <p:nvPr/>
        </p:nvSpPr>
        <p:spPr>
          <a:xfrm>
            <a:off x="6412933" y="2183591"/>
            <a:ext cx="2286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最常被討論的關鍵字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153640"/>
              </p:ext>
            </p:extLst>
          </p:nvPr>
        </p:nvGraphicFramePr>
        <p:xfrm>
          <a:off x="6176326" y="2477622"/>
          <a:ext cx="2212810" cy="259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405"/>
                <a:gridCol w="1106405"/>
              </a:tblGrid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Keywords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Frequency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螢幕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24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喇叭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11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電池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3G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速度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質感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無線充電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音質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4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設計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5" name="橢圓 44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圓角矩形 48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向下箭號 53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向下箭號 55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向下箭號 56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文字方塊 57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9" name="矩形 58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14" y="5647298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圖片 1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7932"/>
          <a:stretch/>
        </p:blipFill>
        <p:spPr>
          <a:xfrm rot="16200000">
            <a:off x="3424623" y="-2912453"/>
            <a:ext cx="648072" cy="7282305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-5195" y="913960"/>
            <a:ext cx="2385638" cy="5944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247" y="178018"/>
            <a:ext cx="1911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專題流</a:t>
            </a:r>
            <a:r>
              <a: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程</a:t>
            </a:r>
          </a:p>
        </p:txBody>
      </p:sp>
      <p:sp>
        <p:nvSpPr>
          <p:cNvPr id="3" name="AutoShape 6" descr="https://s3-ap-northeast-1.amazonaws.com/piposay/images/source/pt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95536" y="4342032"/>
            <a:ext cx="1555202" cy="2081937"/>
            <a:chOff x="3352807" y="832361"/>
            <a:chExt cx="1976071" cy="2723765"/>
          </a:xfrm>
        </p:grpSpPr>
        <p:pic>
          <p:nvPicPr>
            <p:cNvPr id="10" name="Picture 4" descr="G:\OneDrive\專題\報告ppt\hTC_Desire_82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19" r="31430"/>
            <a:stretch/>
          </p:blipFill>
          <p:spPr bwMode="auto">
            <a:xfrm flipH="1">
              <a:off x="3476155" y="1911041"/>
              <a:ext cx="388032" cy="75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G:\OneDrive\專題\報告ppt\htc-butter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80" t="3332" r="54877"/>
            <a:stretch/>
          </p:blipFill>
          <p:spPr bwMode="auto">
            <a:xfrm flipH="1">
              <a:off x="3891164" y="862302"/>
              <a:ext cx="381437" cy="750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G:\OneDrive\專題\報告ppt\mi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58" r="52652"/>
            <a:stretch/>
          </p:blipFill>
          <p:spPr bwMode="auto">
            <a:xfrm flipH="1">
              <a:off x="3352807" y="832361"/>
              <a:ext cx="374430" cy="7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:\OneDrive\專題\報告ppt\redmi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574" r="29963"/>
            <a:stretch/>
          </p:blipFill>
          <p:spPr bwMode="auto">
            <a:xfrm flipH="1">
              <a:off x="4005575" y="1852445"/>
              <a:ext cx="327954" cy="61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G:\OneDrive\專題\報告ppt\Samsung-Galaxy-S3-Slim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934" t="3794" r="18202" b="2791"/>
            <a:stretch/>
          </p:blipFill>
          <p:spPr bwMode="auto">
            <a:xfrm flipH="1">
              <a:off x="4501842" y="853655"/>
              <a:ext cx="388449" cy="75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G:\OneDrive\專題\報告ppt\sonyl.jpg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6" t="5098" r="72082" b="4372"/>
            <a:stretch/>
          </p:blipFill>
          <p:spPr bwMode="auto">
            <a:xfrm flipH="1">
              <a:off x="3943665" y="2801467"/>
              <a:ext cx="356978" cy="67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 descr="G:\OneDrive\專題\報告ppt\z1-compact-2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972" r="34541"/>
            <a:stretch/>
          </p:blipFill>
          <p:spPr bwMode="auto">
            <a:xfrm flipH="1">
              <a:off x="4940366" y="2102061"/>
              <a:ext cx="388512" cy="75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G:\OneDrive\專題\報告ppt\z2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830" r="24472"/>
            <a:stretch/>
          </p:blipFill>
          <p:spPr bwMode="auto">
            <a:xfrm flipH="1">
              <a:off x="4461046" y="1700107"/>
              <a:ext cx="395771" cy="7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G:\OneDrive\專題\報告ppt\zen4.jpg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3476155" y="2746196"/>
              <a:ext cx="388808" cy="75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G:\OneDrive\專題\報告ppt\zenfone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60" t="2492" r="50584" b="3835"/>
            <a:stretch/>
          </p:blipFill>
          <p:spPr bwMode="auto">
            <a:xfrm flipH="1">
              <a:off x="4469989" y="2805095"/>
              <a:ext cx="377892" cy="751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58771"/>
              </p:ext>
            </p:extLst>
          </p:nvPr>
        </p:nvGraphicFramePr>
        <p:xfrm>
          <a:off x="10836696" y="775154"/>
          <a:ext cx="2076587" cy="1529112"/>
        </p:xfrm>
        <a:graphic>
          <a:graphicData uri="http://schemas.openxmlformats.org/drawingml/2006/table">
            <a:tbl>
              <a:tblPr/>
              <a:tblGrid>
                <a:gridCol w="352968"/>
                <a:gridCol w="503028"/>
                <a:gridCol w="586310"/>
                <a:gridCol w="634281"/>
              </a:tblGrid>
              <a:tr h="382278">
                <a:tc rowSpan="3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規格類別</a:t>
                      </a:r>
                    </a:p>
                    <a:p>
                      <a:pPr algn="ctr" rtl="0" fontAlgn="b"/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9910" marR="19910" marT="0" marB="0" vert="ea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續航力</a:t>
                      </a:r>
                      <a:endParaRPr lang="en-US" altLang="zh-TW" sz="1200" kern="1200" dirty="0" smtClean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 rtl="0" fontAlgn="b"/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電池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使用</a:t>
                      </a:r>
                      <a:endParaRPr lang="en-US" altLang="zh-TW" sz="1200" kern="1200" dirty="0" smtClean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 rtl="0" fontAlgn="b"/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操作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相機</a:t>
                      </a: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2278">
                <a:tc vMerge="1">
                  <a:txBody>
                    <a:bodyPr/>
                    <a:lstStyle/>
                    <a:p>
                      <a:pPr algn="ctr" rtl="0" fontAlgn="b"/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Adobe 楷体 Std R" pitchFamily="18" charset="-128"/>
                        <a:ea typeface="Adobe 楷体 Std R" pitchFamily="18" charset="-128"/>
                      </a:endParaRPr>
                    </a:p>
                  </a:txBody>
                  <a:tcPr marL="19910" marR="199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效能</a:t>
                      </a:r>
                      <a:endParaRPr lang="en-US" altLang="zh-TW" sz="1200" kern="1200" dirty="0" smtClean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 rtl="0" fontAlgn="b"/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硬體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儲存</a:t>
                      </a:r>
                      <a:endParaRPr lang="en-US" altLang="zh-TW" sz="1200" kern="1200" dirty="0" smtClean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空間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購買</a:t>
                      </a:r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服務品質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2278">
                <a:tc vMerge="1">
                  <a:txBody>
                    <a:bodyPr/>
                    <a:lstStyle/>
                    <a:p>
                      <a:pPr algn="ctr" rtl="0" fontAlgn="b"/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Adobe 楷体 Std R" pitchFamily="18" charset="-128"/>
                        <a:ea typeface="Adobe 楷体 Std R" pitchFamily="18" charset="-128"/>
                      </a:endParaRPr>
                    </a:p>
                  </a:txBody>
                  <a:tcPr marL="19910" marR="1991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外觀</a:t>
                      </a:r>
                      <a:endParaRPr lang="en-US" altLang="zh-TW" sz="1200" kern="1200" dirty="0" smtClean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 rtl="0" fontAlgn="b"/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顯示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通訊</a:t>
                      </a:r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_GPS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觸控</a:t>
                      </a:r>
                      <a:r>
                        <a:rPr lang="en-US" altLang="zh-TW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_</a:t>
                      </a:r>
                      <a:r>
                        <a:rPr lang="zh-TW" alt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按鍵</a:t>
                      </a:r>
                      <a:endParaRPr lang="zh-TW" altLang="en-US" sz="1200" kern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2278">
                <a:tc>
                  <a:txBody>
                    <a:bodyPr/>
                    <a:lstStyle/>
                    <a:p>
                      <a:pPr algn="ctr" rtl="0" fontAlgn="b"/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9910" marR="19910" marT="0" marB="0" vert="ea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配件</a:t>
                      </a:r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音效</a:t>
                      </a:r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200" dirty="0" smtClean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其他手機型號</a:t>
                      </a:r>
                      <a:endParaRPr lang="zh-TW" altLang="en-US" sz="1200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9910" marR="19910" marT="0" marB="0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Picture 3" descr="G:\OneDrive\專題\報告ppt\eprice.gif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45" y="1886079"/>
            <a:ext cx="1342900" cy="3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G:\OneDrive\專題\報告ppt\mobile01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15" y="3013460"/>
            <a:ext cx="1440160" cy="4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直線接點 73"/>
          <p:cNvCxnSpPr/>
          <p:nvPr/>
        </p:nvCxnSpPr>
        <p:spPr>
          <a:xfrm>
            <a:off x="-328" y="4005064"/>
            <a:ext cx="23228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表格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85191"/>
              </p:ext>
            </p:extLst>
          </p:nvPr>
        </p:nvGraphicFramePr>
        <p:xfrm>
          <a:off x="10036941" y="1992305"/>
          <a:ext cx="876796" cy="6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99"/>
                <a:gridCol w="219199"/>
                <a:gridCol w="219199"/>
                <a:gridCol w="219199"/>
              </a:tblGrid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6" name="文字方塊 75"/>
          <p:cNvSpPr txBox="1"/>
          <p:nvPr/>
        </p:nvSpPr>
        <p:spPr>
          <a:xfrm>
            <a:off x="400052" y="10322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8" name="表格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75536"/>
              </p:ext>
            </p:extLst>
          </p:nvPr>
        </p:nvGraphicFramePr>
        <p:xfrm>
          <a:off x="10032098" y="3235805"/>
          <a:ext cx="920408" cy="6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02"/>
                <a:gridCol w="230102"/>
                <a:gridCol w="230102"/>
                <a:gridCol w="230102"/>
              </a:tblGrid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9" name="表格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111552"/>
              </p:ext>
            </p:extLst>
          </p:nvPr>
        </p:nvGraphicFramePr>
        <p:xfrm>
          <a:off x="11340752" y="5295683"/>
          <a:ext cx="799016" cy="6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54"/>
                <a:gridCol w="199754"/>
                <a:gridCol w="199754"/>
                <a:gridCol w="199754"/>
              </a:tblGrid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" name="表格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1513"/>
              </p:ext>
            </p:extLst>
          </p:nvPr>
        </p:nvGraphicFramePr>
        <p:xfrm>
          <a:off x="10035093" y="6343350"/>
          <a:ext cx="795356" cy="6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39"/>
                <a:gridCol w="198839"/>
                <a:gridCol w="198839"/>
                <a:gridCol w="198839"/>
              </a:tblGrid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9600"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614" marR="56614" marT="28307" marB="28307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7" name="Picture 8" descr="https://s3-ap-northeast-1.amazonaws.com/piposay/images/source/ptt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0" b="24724"/>
          <a:stretch/>
        </p:blipFill>
        <p:spPr bwMode="auto">
          <a:xfrm>
            <a:off x="552099" y="2363342"/>
            <a:ext cx="803902" cy="4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直線接點 89"/>
          <p:cNvCxnSpPr/>
          <p:nvPr/>
        </p:nvCxnSpPr>
        <p:spPr>
          <a:xfrm>
            <a:off x="304920" y="1497290"/>
            <a:ext cx="20467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51081" y="2161863"/>
            <a:ext cx="353943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使用者文章</a:t>
            </a:r>
            <a:endParaRPr lang="en-US" altLang="zh-TW" sz="1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41593" y="4941505"/>
            <a:ext cx="353943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手機規格、價錢</a:t>
            </a:r>
            <a:endParaRPr lang="en-US" altLang="zh-TW" sz="1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43" name="表格 10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80105"/>
              </p:ext>
            </p:extLst>
          </p:nvPr>
        </p:nvGraphicFramePr>
        <p:xfrm>
          <a:off x="9396536" y="-24337"/>
          <a:ext cx="1008112" cy="936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648072"/>
              </a:tblGrid>
              <a:tr h="468145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情緒詞庫</a:t>
                      </a:r>
                      <a:endParaRPr lang="zh-TW" altLang="en-US" sz="1400" b="0" kern="1200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vert="eaVert" anchor="b">
                    <a:lnL w="12700" cmpd="sng">
                      <a:noFill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正向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81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負向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47" name="群組 1046"/>
          <p:cNvGrpSpPr/>
          <p:nvPr/>
        </p:nvGrpSpPr>
        <p:grpSpPr>
          <a:xfrm>
            <a:off x="1677131" y="911954"/>
            <a:ext cx="3645553" cy="5944040"/>
            <a:chOff x="1677131" y="911954"/>
            <a:chExt cx="3645553" cy="5944040"/>
          </a:xfrm>
        </p:grpSpPr>
        <p:grpSp>
          <p:nvGrpSpPr>
            <p:cNvPr id="1033" name="群組 1032"/>
            <p:cNvGrpSpPr/>
            <p:nvPr/>
          </p:nvGrpSpPr>
          <p:grpSpPr>
            <a:xfrm>
              <a:off x="1677131" y="911954"/>
              <a:ext cx="3645553" cy="5944040"/>
              <a:chOff x="1674271" y="911954"/>
              <a:chExt cx="3645553" cy="5944040"/>
            </a:xfrm>
          </p:grpSpPr>
          <p:grpSp>
            <p:nvGrpSpPr>
              <p:cNvPr id="126" name="群組 125"/>
              <p:cNvGrpSpPr/>
              <p:nvPr/>
            </p:nvGrpSpPr>
            <p:grpSpPr>
              <a:xfrm>
                <a:off x="1674271" y="911954"/>
                <a:ext cx="3645553" cy="5944040"/>
                <a:chOff x="1875219" y="911954"/>
                <a:chExt cx="3645553" cy="5944040"/>
              </a:xfrm>
            </p:grpSpPr>
            <p:sp>
              <p:nvSpPr>
                <p:cNvPr id="32" name="文字方塊 31"/>
                <p:cNvSpPr txBox="1"/>
                <p:nvPr/>
              </p:nvSpPr>
              <p:spPr>
                <a:xfrm>
                  <a:off x="3866094" y="5060181"/>
                  <a:ext cx="606671" cy="2561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/>
                    <a:t>$10000</a:t>
                  </a:r>
                  <a:endParaRPr lang="zh-TW" altLang="en-US" sz="1200" dirty="0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2612708" y="911954"/>
                  <a:ext cx="2608033" cy="594404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1" name="直線接點 80"/>
                <p:cNvCxnSpPr/>
                <p:nvPr/>
              </p:nvCxnSpPr>
              <p:spPr>
                <a:xfrm>
                  <a:off x="2595797" y="2791700"/>
                  <a:ext cx="3394" cy="2003495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接點 81"/>
                <p:cNvCxnSpPr/>
                <p:nvPr/>
              </p:nvCxnSpPr>
              <p:spPr>
                <a:xfrm flipH="1">
                  <a:off x="2567232" y="5282320"/>
                  <a:ext cx="6839" cy="116901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接點 82"/>
                <p:cNvCxnSpPr/>
                <p:nvPr/>
              </p:nvCxnSpPr>
              <p:spPr>
                <a:xfrm flipH="1">
                  <a:off x="2591553" y="1039859"/>
                  <a:ext cx="7638" cy="1205163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接點 110"/>
                <p:cNvCxnSpPr/>
                <p:nvPr/>
              </p:nvCxnSpPr>
              <p:spPr>
                <a:xfrm>
                  <a:off x="2618502" y="1500324"/>
                  <a:ext cx="290227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接點 114"/>
                <p:cNvCxnSpPr/>
                <p:nvPr/>
              </p:nvCxnSpPr>
              <p:spPr>
                <a:xfrm>
                  <a:off x="2610957" y="4003058"/>
                  <a:ext cx="2478369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向右箭號 21"/>
                <p:cNvSpPr/>
                <p:nvPr/>
              </p:nvSpPr>
              <p:spPr>
                <a:xfrm>
                  <a:off x="1932732" y="2097694"/>
                  <a:ext cx="1294931" cy="792088"/>
                </a:xfrm>
                <a:prstGeom prst="rightArrow">
                  <a:avLst>
                    <a:gd name="adj1" fmla="val 61544"/>
                    <a:gd name="adj2" fmla="val 5604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文字方塊 22"/>
                <p:cNvSpPr txBox="1"/>
                <p:nvPr/>
              </p:nvSpPr>
              <p:spPr>
                <a:xfrm>
                  <a:off x="1923042" y="2369984"/>
                  <a:ext cx="1135246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爬蟲</a:t>
                  </a:r>
                  <a:r>
                    <a:rPr lang="en-US" altLang="zh-TW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+</a:t>
                  </a:r>
                  <a:r>
                    <a:rPr lang="zh-TW" altLang="en-US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文字探勘</a:t>
                  </a:r>
                  <a:endParaRPr lang="zh-TW" altLang="en-US" sz="11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8" name="向右箭號 27"/>
                <p:cNvSpPr/>
                <p:nvPr/>
              </p:nvSpPr>
              <p:spPr>
                <a:xfrm>
                  <a:off x="1888597" y="4625015"/>
                  <a:ext cx="1210452" cy="734599"/>
                </a:xfrm>
                <a:prstGeom prst="rightArrow">
                  <a:avLst>
                    <a:gd name="adj1" fmla="val 61544"/>
                    <a:gd name="adj2" fmla="val 5384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1875219" y="4783550"/>
                  <a:ext cx="100059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依價格分群</a:t>
                  </a:r>
                  <a:endParaRPr lang="en-US" altLang="zh-TW" sz="11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(R/k-means)</a:t>
                  </a:r>
                  <a:endParaRPr lang="zh-TW" altLang="en-US" sz="11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3403213" y="1050632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詞庫建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立</a:t>
                  </a:r>
                </a:p>
              </p:txBody>
            </p:sp>
            <p:pic>
              <p:nvPicPr>
                <p:cNvPr id="36" name="Picture 10" descr="G:\OneDrive\專題\報告ppt\sonyl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396" t="5098" r="72082" b="4372"/>
                <a:stretch/>
              </p:blipFill>
              <p:spPr bwMode="auto">
                <a:xfrm flipH="1">
                  <a:off x="3725841" y="5577876"/>
                  <a:ext cx="248599" cy="4734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11" descr="G:\OneDrive\專題\報告ppt\z1-compact-2.jpg"/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5972" r="34541"/>
                <a:stretch/>
              </p:blipFill>
              <p:spPr bwMode="auto">
                <a:xfrm flipH="1">
                  <a:off x="4485450" y="5528352"/>
                  <a:ext cx="270559" cy="5230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13" descr="G:\OneDrive\專題\報告ppt\zen4.jpg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 flipH="1">
                  <a:off x="3391435" y="5363579"/>
                  <a:ext cx="270765" cy="523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14" descr="G:\OneDrive\專題\報告ppt\zenfone.jpg"/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60" t="2492" r="50584" b="3835"/>
                <a:stretch/>
              </p:blipFill>
              <p:spPr bwMode="auto">
                <a:xfrm flipH="1">
                  <a:off x="4159022" y="5420695"/>
                  <a:ext cx="263163" cy="523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G:\OneDrive\專題\報告ppt\hTC_Desire_820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9819" r="31430"/>
                <a:stretch/>
              </p:blipFill>
              <p:spPr bwMode="auto">
                <a:xfrm flipH="1">
                  <a:off x="3049589" y="5498271"/>
                  <a:ext cx="270224" cy="5230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5" descr="G:\OneDrive\專題\報告ppt\htc-butter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80" t="3332" r="54877"/>
                <a:stretch/>
              </p:blipFill>
              <p:spPr bwMode="auto">
                <a:xfrm flipH="1">
                  <a:off x="3487259" y="4522289"/>
                  <a:ext cx="265632" cy="522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G:\OneDrive\專題\報告ppt\mi.jp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958" r="52652"/>
                <a:stretch/>
              </p:blipFill>
              <p:spPr bwMode="auto">
                <a:xfrm flipH="1">
                  <a:off x="3174903" y="4303628"/>
                  <a:ext cx="260753" cy="523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8" descr="G:\OneDrive\專題\報告ppt\redmi.jpg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1574" r="29963"/>
                <a:stretch/>
              </p:blipFill>
              <p:spPr bwMode="auto">
                <a:xfrm flipH="1">
                  <a:off x="4554389" y="4656895"/>
                  <a:ext cx="228388" cy="427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9" descr="G:\OneDrive\專題\報告ppt\Samsung-Galaxy-S3-Slim.jp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8934" t="3794" r="18202" b="2791"/>
                <a:stretch/>
              </p:blipFill>
              <p:spPr bwMode="auto">
                <a:xfrm flipH="1">
                  <a:off x="4224723" y="4465064"/>
                  <a:ext cx="270516" cy="523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2" descr="G:\OneDrive\專題\報告ppt\z2.jp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9830" r="24472"/>
                <a:stretch/>
              </p:blipFill>
              <p:spPr bwMode="auto">
                <a:xfrm flipH="1">
                  <a:off x="3872522" y="4311657"/>
                  <a:ext cx="275614" cy="5230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直線接點 46"/>
                <p:cNvCxnSpPr>
                  <a:endCxn id="135" idx="1"/>
                </p:cNvCxnSpPr>
                <p:nvPr/>
              </p:nvCxnSpPr>
              <p:spPr>
                <a:xfrm flipV="1">
                  <a:off x="3038646" y="5213021"/>
                  <a:ext cx="533926" cy="1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/>
                <p:cNvCxnSpPr>
                  <a:stCxn id="135" idx="3"/>
                </p:cNvCxnSpPr>
                <p:nvPr/>
              </p:nvCxnSpPr>
              <p:spPr>
                <a:xfrm>
                  <a:off x="4228521" y="5213021"/>
                  <a:ext cx="571735" cy="14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9" name="圖片 11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0986" y="1581167"/>
                  <a:ext cx="1809167" cy="1430504"/>
                </a:xfrm>
                <a:prstGeom prst="rect">
                  <a:avLst/>
                </a:prstGeom>
              </p:spPr>
            </p:pic>
          </p:grpSp>
          <p:sp>
            <p:nvSpPr>
              <p:cNvPr id="135" name="文字方塊 134"/>
              <p:cNvSpPr txBox="1"/>
              <p:nvPr/>
            </p:nvSpPr>
            <p:spPr>
              <a:xfrm>
                <a:off x="3371624" y="5074521"/>
                <a:ext cx="6559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 smtClean="0"/>
                  <a:t>$10000</a:t>
                </a:r>
                <a:endParaRPr lang="zh-TW" altLang="en-US" sz="1200" dirty="0"/>
              </a:p>
            </p:txBody>
          </p:sp>
        </p:grpSp>
        <p:pic>
          <p:nvPicPr>
            <p:cNvPr id="1045" name="圖片 104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50" y="3206774"/>
              <a:ext cx="610207" cy="556680"/>
            </a:xfrm>
            <a:prstGeom prst="rect">
              <a:avLst/>
            </a:prstGeom>
          </p:spPr>
        </p:pic>
        <p:sp>
          <p:nvSpPr>
            <p:cNvPr id="1046" name="文字方塊 1045"/>
            <p:cNvSpPr txBox="1"/>
            <p:nvPr/>
          </p:nvSpPr>
          <p:spPr>
            <a:xfrm>
              <a:off x="3400000" y="291255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+</a:t>
              </a:r>
              <a:endParaRPr lang="zh-TW" altLang="en-US" sz="1400" dirty="0"/>
            </a:p>
          </p:txBody>
        </p:sp>
      </p:grpSp>
      <p:grpSp>
        <p:nvGrpSpPr>
          <p:cNvPr id="127" name="群組 126"/>
          <p:cNvGrpSpPr/>
          <p:nvPr/>
        </p:nvGrpSpPr>
        <p:grpSpPr>
          <a:xfrm>
            <a:off x="4286828" y="911954"/>
            <a:ext cx="3071655" cy="5944040"/>
            <a:chOff x="4833330" y="911954"/>
            <a:chExt cx="3071655" cy="5944040"/>
          </a:xfrm>
        </p:grpSpPr>
        <p:grpSp>
          <p:nvGrpSpPr>
            <p:cNvPr id="125" name="群組 124"/>
            <p:cNvGrpSpPr/>
            <p:nvPr/>
          </p:nvGrpSpPr>
          <p:grpSpPr>
            <a:xfrm>
              <a:off x="4833330" y="911954"/>
              <a:ext cx="3071655" cy="5944040"/>
              <a:chOff x="4833330" y="911954"/>
              <a:chExt cx="3071655" cy="5944040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5508104" y="911954"/>
                <a:ext cx="2396881" cy="59440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8" name="群組 47"/>
              <p:cNvGrpSpPr/>
              <p:nvPr/>
            </p:nvGrpSpPr>
            <p:grpSpPr>
              <a:xfrm>
                <a:off x="4833330" y="3429000"/>
                <a:ext cx="1323822" cy="994116"/>
                <a:chOff x="1912113" y="699542"/>
                <a:chExt cx="1275043" cy="994116"/>
              </a:xfrm>
            </p:grpSpPr>
            <p:sp>
              <p:nvSpPr>
                <p:cNvPr id="49" name="向右箭號 48"/>
                <p:cNvSpPr/>
                <p:nvPr/>
              </p:nvSpPr>
              <p:spPr>
                <a:xfrm>
                  <a:off x="2050822" y="699542"/>
                  <a:ext cx="1136334" cy="994116"/>
                </a:xfrm>
                <a:prstGeom prst="rightArrow">
                  <a:avLst>
                    <a:gd name="adj1" fmla="val 61544"/>
                    <a:gd name="adj2" fmla="val 54412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n>
                      <a:solidFill>
                        <a:schemeClr val="tx1"/>
                      </a:solidFill>
                      <a:prstDash val="solid"/>
                    </a:ln>
                  </a:endParaRPr>
                </a:p>
              </p:txBody>
            </p:sp>
            <p:sp>
              <p:nvSpPr>
                <p:cNvPr id="50" name="文字方塊 49"/>
                <p:cNvSpPr txBox="1"/>
                <p:nvPr/>
              </p:nvSpPr>
              <p:spPr>
                <a:xfrm>
                  <a:off x="1912113" y="1086004"/>
                  <a:ext cx="120474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110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資料分</a:t>
                  </a:r>
                  <a:r>
                    <a:rPr lang="zh-TW" altLang="en-US" sz="1100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析</a:t>
                  </a:r>
                  <a:endParaRPr lang="en-US" altLang="zh-TW" sz="11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1" name="群組 50"/>
              <p:cNvGrpSpPr/>
              <p:nvPr/>
            </p:nvGrpSpPr>
            <p:grpSpPr>
              <a:xfrm>
                <a:off x="6221932" y="3861048"/>
                <a:ext cx="1203687" cy="276999"/>
                <a:chOff x="7208091" y="2456900"/>
                <a:chExt cx="1203687" cy="276999"/>
              </a:xfrm>
            </p:grpSpPr>
            <p:sp>
              <p:nvSpPr>
                <p:cNvPr id="52" name="文字方塊 51"/>
                <p:cNvSpPr txBox="1"/>
                <p:nvPr/>
              </p:nvSpPr>
              <p:spPr>
                <a:xfrm>
                  <a:off x="7537892" y="2456900"/>
                  <a:ext cx="6559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dirty="0" smtClean="0"/>
                    <a:t>$10000</a:t>
                  </a:r>
                  <a:endParaRPr lang="zh-TW" altLang="en-US" sz="1200" dirty="0"/>
                </a:p>
              </p:txBody>
            </p:sp>
            <p:cxnSp>
              <p:nvCxnSpPr>
                <p:cNvPr id="53" name="直線接點 52"/>
                <p:cNvCxnSpPr/>
                <p:nvPr/>
              </p:nvCxnSpPr>
              <p:spPr>
                <a:xfrm>
                  <a:off x="7208091" y="2600916"/>
                  <a:ext cx="34517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>
                <a:xfrm flipV="1">
                  <a:off x="8110636" y="2600916"/>
                  <a:ext cx="301142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群組 54"/>
              <p:cNvGrpSpPr/>
              <p:nvPr/>
            </p:nvGrpSpPr>
            <p:grpSpPr>
              <a:xfrm>
                <a:off x="6415171" y="1600907"/>
                <a:ext cx="1424236" cy="1020459"/>
                <a:chOff x="6668701" y="127905"/>
                <a:chExt cx="1640859" cy="1175669"/>
              </a:xfrm>
            </p:grpSpPr>
            <p:pic>
              <p:nvPicPr>
                <p:cNvPr id="56" name="Picture 5" descr="G:\OneDrive\專題\報告ppt\htc-butter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480" t="3332" r="54877"/>
                <a:stretch/>
              </p:blipFill>
              <p:spPr bwMode="auto">
                <a:xfrm flipH="1">
                  <a:off x="7646085" y="127905"/>
                  <a:ext cx="331397" cy="651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12" descr="G:\OneDrive\專題\報告ppt\z2.jp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9830" r="24472"/>
                <a:stretch/>
              </p:blipFill>
              <p:spPr bwMode="auto">
                <a:xfrm flipH="1">
                  <a:off x="7286045" y="339492"/>
                  <a:ext cx="343852" cy="6525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橢圓 57"/>
                <p:cNvSpPr/>
                <p:nvPr/>
              </p:nvSpPr>
              <p:spPr>
                <a:xfrm rot="2708197">
                  <a:off x="7036654" y="-112690"/>
                  <a:ext cx="904954" cy="164085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59" name="Picture 6" descr="G:\OneDrive\專題\報告ppt\mi.jp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958" r="52652"/>
                <a:stretch/>
              </p:blipFill>
              <p:spPr bwMode="auto">
                <a:xfrm flipH="1">
                  <a:off x="6998013" y="651066"/>
                  <a:ext cx="325311" cy="6525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0" name="群組 59"/>
              <p:cNvGrpSpPr/>
              <p:nvPr/>
            </p:nvGrpSpPr>
            <p:grpSpPr>
              <a:xfrm>
                <a:off x="6774680" y="2777050"/>
                <a:ext cx="865781" cy="878499"/>
                <a:chOff x="7983843" y="623674"/>
                <a:chExt cx="901831" cy="915079"/>
              </a:xfrm>
            </p:grpSpPr>
            <p:pic>
              <p:nvPicPr>
                <p:cNvPr id="61" name="Picture 8" descr="G:\OneDrive\專題\報告ppt\redmi.jpg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1574" r="29963"/>
                <a:stretch/>
              </p:blipFill>
              <p:spPr bwMode="auto">
                <a:xfrm flipH="1">
                  <a:off x="8465351" y="801377"/>
                  <a:ext cx="284932" cy="53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9" descr="G:\OneDrive\專題\報告ppt\Samsung-Galaxy-S3-Slim.jp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8934" t="3794" r="18202" b="2791"/>
                <a:stretch/>
              </p:blipFill>
              <p:spPr bwMode="auto">
                <a:xfrm flipH="1">
                  <a:off x="8127860" y="771550"/>
                  <a:ext cx="337491" cy="6525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橢圓 62"/>
                <p:cNvSpPr/>
                <p:nvPr/>
              </p:nvSpPr>
              <p:spPr>
                <a:xfrm>
                  <a:off x="7983843" y="623674"/>
                  <a:ext cx="901831" cy="9150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4" name="群組 63"/>
              <p:cNvGrpSpPr/>
              <p:nvPr/>
            </p:nvGrpSpPr>
            <p:grpSpPr>
              <a:xfrm>
                <a:off x="5703201" y="4618086"/>
                <a:ext cx="1409332" cy="769473"/>
                <a:chOff x="6544926" y="2535188"/>
                <a:chExt cx="1640859" cy="895882"/>
              </a:xfrm>
            </p:grpSpPr>
            <p:pic>
              <p:nvPicPr>
                <p:cNvPr id="65" name="Picture 10" descr="G:\OneDrive\專題\報告ppt\sonyl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396" t="5098" r="72082" b="4372"/>
                <a:stretch/>
              </p:blipFill>
              <p:spPr bwMode="auto">
                <a:xfrm flipH="1">
                  <a:off x="7619749" y="2546460"/>
                  <a:ext cx="310148" cy="590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3" descr="G:\OneDrive\專題\報告ppt\zen4.jpg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 flipH="1">
                  <a:off x="6788948" y="2769991"/>
                  <a:ext cx="337802" cy="652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G:\OneDrive\專題\報告ppt\hTC_Desire_820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9819" r="31430"/>
                <a:stretch/>
              </p:blipFill>
              <p:spPr bwMode="auto">
                <a:xfrm flipH="1">
                  <a:off x="7198759" y="2544852"/>
                  <a:ext cx="337128" cy="652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8" name="橢圓 67"/>
                <p:cNvSpPr/>
                <p:nvPr/>
              </p:nvSpPr>
              <p:spPr>
                <a:xfrm rot="4501949">
                  <a:off x="6917415" y="2162699"/>
                  <a:ext cx="895882" cy="164085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9" name="群組 68"/>
              <p:cNvGrpSpPr/>
              <p:nvPr/>
            </p:nvGrpSpPr>
            <p:grpSpPr>
              <a:xfrm>
                <a:off x="6413620" y="5624617"/>
                <a:ext cx="1415464" cy="793343"/>
                <a:chOff x="6892651" y="3585619"/>
                <a:chExt cx="1640859" cy="919673"/>
              </a:xfrm>
            </p:grpSpPr>
            <p:pic>
              <p:nvPicPr>
                <p:cNvPr id="70" name="Picture 11" descr="G:\OneDrive\專題\報告ppt\z1-compact-2.jpg"/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5972" r="34541"/>
                <a:stretch/>
              </p:blipFill>
              <p:spPr bwMode="auto">
                <a:xfrm flipH="1">
                  <a:off x="7943403" y="3719197"/>
                  <a:ext cx="337544" cy="6525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14" descr="G:\OneDrive\專題\報告ppt\zenfone.jpg"/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4160" t="2492" r="50584" b="3835"/>
                <a:stretch/>
              </p:blipFill>
              <p:spPr bwMode="auto">
                <a:xfrm flipH="1">
                  <a:off x="7154764" y="3784983"/>
                  <a:ext cx="328318" cy="6525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 descr="G:\OneDrive\專題\報告ppt\de816.jpg"/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1033" r="32018"/>
                <a:stretch/>
              </p:blipFill>
              <p:spPr bwMode="auto">
                <a:xfrm flipH="1">
                  <a:off x="7538927" y="3700968"/>
                  <a:ext cx="321448" cy="6525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3" name="橢圓 72"/>
                <p:cNvSpPr/>
                <p:nvPr/>
              </p:nvSpPr>
              <p:spPr>
                <a:xfrm rot="4880435">
                  <a:off x="7253244" y="3225026"/>
                  <a:ext cx="919673" cy="164085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5625419" y="1024613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分類及評價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13" name="直線接點 112"/>
              <p:cNvCxnSpPr/>
              <p:nvPr/>
            </p:nvCxnSpPr>
            <p:spPr>
              <a:xfrm>
                <a:off x="5521670" y="1497290"/>
                <a:ext cx="238331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1" name="圖片 120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9930" y="5590416"/>
                <a:ext cx="810838" cy="768163"/>
              </a:xfrm>
              <a:prstGeom prst="rect">
                <a:avLst/>
              </a:prstGeom>
            </p:spPr>
          </p:pic>
          <p:pic>
            <p:nvPicPr>
              <p:cNvPr id="122" name="圖片 121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309" y="4738684"/>
                <a:ext cx="804742" cy="768163"/>
              </a:xfrm>
              <a:prstGeom prst="rect">
                <a:avLst/>
              </a:prstGeom>
            </p:spPr>
          </p:pic>
          <p:pic>
            <p:nvPicPr>
              <p:cNvPr id="123" name="圖片 122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1422" y="2759213"/>
                <a:ext cx="932769" cy="768163"/>
              </a:xfrm>
              <a:prstGeom prst="rect">
                <a:avLst/>
              </a:prstGeom>
            </p:spPr>
          </p:pic>
          <p:pic>
            <p:nvPicPr>
              <p:cNvPr id="124" name="圖片 123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0836" y="1548342"/>
                <a:ext cx="890093" cy="768163"/>
              </a:xfrm>
              <a:prstGeom prst="rect">
                <a:avLst/>
              </a:prstGeom>
            </p:spPr>
          </p:pic>
        </p:grpSp>
        <p:cxnSp>
          <p:nvCxnSpPr>
            <p:cNvPr id="84" name="直線接點 83"/>
            <p:cNvCxnSpPr/>
            <p:nvPr/>
          </p:nvCxnSpPr>
          <p:spPr>
            <a:xfrm flipH="1">
              <a:off x="5528940" y="4259283"/>
              <a:ext cx="6435" cy="219204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5529723" y="1014942"/>
              <a:ext cx="0" cy="25829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群組 1041"/>
          <p:cNvGrpSpPr/>
          <p:nvPr/>
        </p:nvGrpSpPr>
        <p:grpSpPr>
          <a:xfrm>
            <a:off x="6803926" y="911954"/>
            <a:ext cx="2340074" cy="5946046"/>
            <a:chOff x="6803926" y="911954"/>
            <a:chExt cx="2340074" cy="5946046"/>
          </a:xfrm>
        </p:grpSpPr>
        <p:sp>
          <p:nvSpPr>
            <p:cNvPr id="1035" name="矩形 1034"/>
            <p:cNvSpPr/>
            <p:nvPr/>
          </p:nvSpPr>
          <p:spPr>
            <a:xfrm>
              <a:off x="7358483" y="911954"/>
              <a:ext cx="1785517" cy="5944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8062260" y="2363342"/>
              <a:ext cx="615553" cy="322941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2800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推薦系統</a:t>
              </a:r>
              <a:r>
                <a:rPr lang="en-US" altLang="zh-TW" sz="2800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800" dirty="0" smtClean="0">
                  <a:solidFill>
                    <a:schemeClr val="accent3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分析結果</a:t>
              </a:r>
              <a:endParaRPr lang="zh-TW" altLang="en-US" sz="28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3" name="直線接點 142"/>
            <p:cNvCxnSpPr/>
            <p:nvPr/>
          </p:nvCxnSpPr>
          <p:spPr>
            <a:xfrm>
              <a:off x="7358483" y="911954"/>
              <a:ext cx="0" cy="59460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向右箭號 146"/>
            <p:cNvSpPr/>
            <p:nvPr/>
          </p:nvSpPr>
          <p:spPr>
            <a:xfrm>
              <a:off x="7061429" y="3461548"/>
              <a:ext cx="945535" cy="994116"/>
            </a:xfrm>
            <a:prstGeom prst="rightArrow">
              <a:avLst>
                <a:gd name="adj1" fmla="val 61544"/>
                <a:gd name="adj2" fmla="val 54412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6803926" y="3837739"/>
              <a:ext cx="1250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結果統整</a:t>
              </a:r>
              <a:endParaRPr lang="en-US" altLang="zh-TW" sz="11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60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40011" y="5155015"/>
            <a:ext cx="7186130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464" y="2692345"/>
            <a:ext cx="4953089" cy="228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647" y="2288186"/>
            <a:ext cx="757238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365" y="2285688"/>
            <a:ext cx="1157288" cy="49726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610" y="2292127"/>
            <a:ext cx="742950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直線單箭頭接點 10"/>
          <p:cNvCxnSpPr>
            <a:stCxn id="7" idx="2"/>
          </p:cNvCxnSpPr>
          <p:nvPr/>
        </p:nvCxnSpPr>
        <p:spPr>
          <a:xfrm>
            <a:off x="4415266" y="2766817"/>
            <a:ext cx="145849" cy="478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8" idx="2"/>
          </p:cNvCxnSpPr>
          <p:nvPr/>
        </p:nvCxnSpPr>
        <p:spPr>
          <a:xfrm flipH="1">
            <a:off x="4561116" y="2782951"/>
            <a:ext cx="963893" cy="360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6272896" y="2735258"/>
            <a:ext cx="388075" cy="519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979797" y="1751509"/>
            <a:ext cx="4332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--</a:t>
            </a:r>
            <a:r>
              <a:rPr lang="zh-TW" altLang="en-US" sz="1350" dirty="0">
                <a:solidFill>
                  <a:srgbClr val="FF0000"/>
                </a:solidFill>
              </a:rPr>
              <a:t>不同的時間點</a:t>
            </a:r>
            <a:r>
              <a:rPr lang="en-US" altLang="zh-TW" sz="1350" dirty="0">
                <a:solidFill>
                  <a:srgbClr val="FF0000"/>
                </a:solidFill>
              </a:rPr>
              <a:t>,</a:t>
            </a:r>
            <a:r>
              <a:rPr lang="zh-TW" altLang="en-US" sz="1350" dirty="0">
                <a:solidFill>
                  <a:srgbClr val="FF0000"/>
                </a:solidFill>
              </a:rPr>
              <a:t>有不同的討論的類別組題</a:t>
            </a:r>
          </a:p>
        </p:txBody>
      </p:sp>
      <p:sp>
        <p:nvSpPr>
          <p:cNvPr id="16" name="矩形 15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0546" y="933564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1422" y="93980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75021" y="93042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8" name="向左箭號 17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51" name="直線接點 50"/>
          <p:cNvCxnSpPr/>
          <p:nvPr/>
        </p:nvCxnSpPr>
        <p:spPr>
          <a:xfrm>
            <a:off x="2886221" y="1731369"/>
            <a:ext cx="5277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圓角矩形 52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向下箭號 57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9" name="向下箭號 58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向下箭號 59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1" name="向下箭號 60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文字方塊 61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3" name="矩形 62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2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09" y="576992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24926" y="86224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34047" y="934494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30346" y="86224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33683" y="86224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28503" y="941475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29595" y="947906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37020" y="866771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50" name="向右箭號 49"/>
          <p:cNvSpPr/>
          <p:nvPr/>
        </p:nvSpPr>
        <p:spPr>
          <a:xfrm>
            <a:off x="7932932" y="1093211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1" name="向左箭號 50"/>
          <p:cNvSpPr/>
          <p:nvPr/>
        </p:nvSpPr>
        <p:spPr>
          <a:xfrm>
            <a:off x="2896604" y="108728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19" y="1841269"/>
            <a:ext cx="757238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934" y="1827968"/>
            <a:ext cx="1157288" cy="49726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55" name="直線接點 54"/>
          <p:cNvCxnSpPr/>
          <p:nvPr/>
        </p:nvCxnSpPr>
        <p:spPr>
          <a:xfrm>
            <a:off x="2857500" y="1698712"/>
            <a:ext cx="52775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999068" y="1819156"/>
            <a:ext cx="1480457" cy="50074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350" b="1" dirty="0"/>
              <a:t>1.</a:t>
            </a:r>
            <a:r>
              <a:rPr lang="zh-TW" altLang="en-US" sz="1350" b="1" dirty="0"/>
              <a:t>產品剛上市</a:t>
            </a:r>
            <a:endParaRPr lang="en-US" altLang="zh-TW" sz="1350" b="1" dirty="0"/>
          </a:p>
          <a:p>
            <a:r>
              <a:rPr lang="en-US" altLang="zh-TW" sz="1350" b="1" dirty="0"/>
              <a:t>2.</a:t>
            </a:r>
            <a:r>
              <a:rPr lang="zh-TW" altLang="en-US" sz="1350" b="1" dirty="0"/>
              <a:t>外觀曲面設計</a:t>
            </a:r>
          </a:p>
        </p:txBody>
      </p:sp>
      <p:sp>
        <p:nvSpPr>
          <p:cNvPr id="3" name="向右箭號 2"/>
          <p:cNvSpPr/>
          <p:nvPr/>
        </p:nvSpPr>
        <p:spPr>
          <a:xfrm>
            <a:off x="5603162" y="1953644"/>
            <a:ext cx="214013" cy="30248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" name="向右箭號 5"/>
          <p:cNvSpPr/>
          <p:nvPr/>
        </p:nvSpPr>
        <p:spPr>
          <a:xfrm>
            <a:off x="3205481" y="3393610"/>
            <a:ext cx="352217" cy="41704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3018902" y="3088615"/>
            <a:ext cx="861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Keyword</a:t>
            </a:r>
            <a:endParaRPr lang="zh-TW" altLang="en-US" sz="135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61167"/>
              </p:ext>
            </p:extLst>
          </p:nvPr>
        </p:nvGraphicFramePr>
        <p:xfrm>
          <a:off x="3886691" y="2416469"/>
          <a:ext cx="3592836" cy="25984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7612"/>
                <a:gridCol w="1197612"/>
                <a:gridCol w="1197612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Keyword</a:t>
                      </a:r>
                      <a:endParaRPr lang="zh-TW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Frequency</a:t>
                      </a:r>
                      <a:endParaRPr lang="zh-TW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Class</a:t>
                      </a:r>
                      <a:endParaRPr lang="zh-TW" altLang="en-US" sz="1100" dirty="0"/>
                    </a:p>
                  </a:txBody>
                  <a:tcPr marL="68580" marR="68580" marT="34290" marB="34290" anchor="ctr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螢幕 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62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外觀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彎曲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外觀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解析度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22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相機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這支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16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價格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曲面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14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外觀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入手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14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價格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價格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11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價格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彎曲螢幕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外觀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kern="1200" dirty="0" smtClean="0">
                          <a:effectLst/>
                        </a:rPr>
                        <a:t>曲面螢幕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外觀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效果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相機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4" name="橢圓 53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圓角矩形 56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向下箭號 61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向下箭號 64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文字方塊 65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7" name="矩形 66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8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09" y="5759954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40011" y="5155015"/>
            <a:ext cx="7186130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64" y="2692345"/>
            <a:ext cx="4953089" cy="228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47" y="2288186"/>
            <a:ext cx="757238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365" y="2285688"/>
            <a:ext cx="1157288" cy="497262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610" y="2292127"/>
            <a:ext cx="742950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直線單箭頭接點 10"/>
          <p:cNvCxnSpPr>
            <a:stCxn id="7" idx="2"/>
          </p:cNvCxnSpPr>
          <p:nvPr/>
        </p:nvCxnSpPr>
        <p:spPr>
          <a:xfrm>
            <a:off x="4415266" y="2766817"/>
            <a:ext cx="145849" cy="478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8" idx="2"/>
          </p:cNvCxnSpPr>
          <p:nvPr/>
        </p:nvCxnSpPr>
        <p:spPr>
          <a:xfrm flipH="1">
            <a:off x="4561116" y="2782951"/>
            <a:ext cx="963893" cy="360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6272896" y="2735258"/>
            <a:ext cx="388075" cy="519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979797" y="1751509"/>
            <a:ext cx="4332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--</a:t>
            </a:r>
            <a:r>
              <a:rPr lang="zh-TW" altLang="en-US" sz="1350" dirty="0">
                <a:solidFill>
                  <a:srgbClr val="FF0000"/>
                </a:solidFill>
              </a:rPr>
              <a:t>不同的時間點</a:t>
            </a:r>
            <a:r>
              <a:rPr lang="en-US" altLang="zh-TW" sz="1350" dirty="0">
                <a:solidFill>
                  <a:srgbClr val="FF0000"/>
                </a:solidFill>
              </a:rPr>
              <a:t>,</a:t>
            </a:r>
            <a:r>
              <a:rPr lang="zh-TW" altLang="en-US" sz="1350" dirty="0">
                <a:solidFill>
                  <a:srgbClr val="FF0000"/>
                </a:solidFill>
              </a:rPr>
              <a:t>有不同的討論的類別組題</a:t>
            </a:r>
          </a:p>
        </p:txBody>
      </p:sp>
      <p:sp>
        <p:nvSpPr>
          <p:cNvPr id="16" name="矩形 15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0546" y="933564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1422" y="93980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75021" y="93042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8" name="向左箭號 17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51" name="直線接點 50"/>
          <p:cNvCxnSpPr/>
          <p:nvPr/>
        </p:nvCxnSpPr>
        <p:spPr>
          <a:xfrm>
            <a:off x="2886221" y="1731369"/>
            <a:ext cx="5277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圓角矩形 52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向下箭號 57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9" name="向下箭號 58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向下箭號 59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1" name="向下箭號 60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文字方塊 61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3" name="矩形 62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" name="圖片 6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1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1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09" y="576992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0546" y="934494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2101" y="93282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66093" y="947355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50" name="向右箭號 49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1" name="向左箭號 50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61" y="1828769"/>
            <a:ext cx="742950" cy="47863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53" name="直線接點 52"/>
          <p:cNvCxnSpPr/>
          <p:nvPr/>
        </p:nvCxnSpPr>
        <p:spPr>
          <a:xfrm>
            <a:off x="2857500" y="1698712"/>
            <a:ext cx="52775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12985" y="1747645"/>
            <a:ext cx="3483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Question</a:t>
            </a:r>
            <a:r>
              <a:rPr lang="zh-TW" altLang="en-US" sz="1350" dirty="0">
                <a:solidFill>
                  <a:srgbClr val="FF0000"/>
                </a:solidFill>
              </a:rPr>
              <a:t> </a:t>
            </a:r>
            <a:r>
              <a:rPr lang="en-US" altLang="zh-TW" sz="1350" dirty="0">
                <a:solidFill>
                  <a:srgbClr val="FF0000"/>
                </a:solidFill>
              </a:rPr>
              <a:t>:</a:t>
            </a:r>
            <a:r>
              <a:rPr lang="zh-TW" altLang="en-US" sz="1350" dirty="0">
                <a:solidFill>
                  <a:srgbClr val="FF0000"/>
                </a:solidFill>
              </a:rPr>
              <a:t> 討論價格言論突然上升</a:t>
            </a:r>
            <a:r>
              <a:rPr lang="en-US" altLang="zh-TW" sz="1350" dirty="0">
                <a:solidFill>
                  <a:srgbClr val="FF0000"/>
                </a:solidFill>
              </a:rPr>
              <a:t>,why?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30595" y="1984145"/>
            <a:ext cx="45199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Answer : G3 6</a:t>
            </a:r>
            <a:r>
              <a:rPr lang="zh-TW" altLang="en-US" sz="1350" dirty="0">
                <a:solidFill>
                  <a:srgbClr val="FF0000"/>
                </a:solidFill>
              </a:rPr>
              <a:t>月上市</a:t>
            </a:r>
            <a:r>
              <a:rPr lang="en-US" altLang="zh-TW" sz="1350" dirty="0">
                <a:solidFill>
                  <a:srgbClr val="FF0000"/>
                </a:solidFill>
              </a:rPr>
              <a:t>,</a:t>
            </a:r>
            <a:r>
              <a:rPr lang="zh-TW" altLang="en-US" sz="1350" dirty="0">
                <a:solidFill>
                  <a:srgbClr val="FF0000"/>
                </a:solidFill>
              </a:rPr>
              <a:t>規格並不符合市場的需求與期待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07954"/>
              </p:ext>
            </p:extLst>
          </p:nvPr>
        </p:nvGraphicFramePr>
        <p:xfrm>
          <a:off x="3923928" y="2604757"/>
          <a:ext cx="2809506" cy="244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753"/>
                <a:gridCol w="1404753"/>
              </a:tblGrid>
              <a:tr h="2425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Specification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/>
                        <a:t>Proportion</a:t>
                      </a:r>
                      <a:endParaRPr lang="zh-TW" altLang="en-US" sz="1100" dirty="0" smtClean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價錢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購買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服務品質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0.417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儲存空間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0.433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外觀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顯示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0.575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效能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硬體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相機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0.574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續航力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電池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通訊</a:t>
                      </a:r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_GPS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0.210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配件 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24492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音效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0.098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850543" y="2269578"/>
            <a:ext cx="18941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G3 </a:t>
            </a:r>
            <a:r>
              <a:rPr lang="zh-TW" altLang="en-US" sz="1350" dirty="0">
                <a:solidFill>
                  <a:srgbClr val="FF0000"/>
                </a:solidFill>
              </a:rPr>
              <a:t>六月規格正評比例</a:t>
            </a:r>
          </a:p>
        </p:txBody>
      </p:sp>
      <p:sp>
        <p:nvSpPr>
          <p:cNvPr id="54" name="橢圓 53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圓角矩形 55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向下箭號 60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向下箭號 61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文字方塊 64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6" name="矩形 65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05" y="5716896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0546" y="968081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5579" y="955361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66093" y="96808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50" name="向右箭號 49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1" name="向左箭號 50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53" name="直線接點 52"/>
          <p:cNvCxnSpPr/>
          <p:nvPr/>
        </p:nvCxnSpPr>
        <p:spPr>
          <a:xfrm>
            <a:off x="2857500" y="1698712"/>
            <a:ext cx="52775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2857499" y="1735928"/>
            <a:ext cx="3483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Question : </a:t>
            </a:r>
            <a:r>
              <a:rPr lang="zh-TW" altLang="en-US" sz="1350" dirty="0">
                <a:solidFill>
                  <a:srgbClr val="FF0000"/>
                </a:solidFill>
              </a:rPr>
              <a:t>討論價格言論突然上升</a:t>
            </a:r>
            <a:r>
              <a:rPr lang="en-US" altLang="zh-TW" sz="1350" dirty="0">
                <a:solidFill>
                  <a:srgbClr val="FF0000"/>
                </a:solidFill>
              </a:rPr>
              <a:t>,why?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851321" y="2020453"/>
            <a:ext cx="39849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Answer : </a:t>
            </a:r>
            <a:r>
              <a:rPr lang="zh-TW" altLang="en-US" sz="1350" dirty="0">
                <a:solidFill>
                  <a:srgbClr val="FF0000"/>
                </a:solidFill>
              </a:rPr>
              <a:t>可從六月份留言</a:t>
            </a:r>
            <a:r>
              <a:rPr lang="en-US" altLang="zh-TW" sz="1350" dirty="0">
                <a:solidFill>
                  <a:srgbClr val="FF0000"/>
                </a:solidFill>
              </a:rPr>
              <a:t>,</a:t>
            </a:r>
            <a:r>
              <a:rPr lang="zh-TW" altLang="en-US" sz="1350" dirty="0">
                <a:solidFill>
                  <a:srgbClr val="FF0000"/>
                </a:solidFill>
              </a:rPr>
              <a:t>探討其他之手機看出端倪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52554"/>
              </p:ext>
            </p:extLst>
          </p:nvPr>
        </p:nvGraphicFramePr>
        <p:xfrm>
          <a:off x="3650044" y="2619192"/>
          <a:ext cx="3612736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368"/>
                <a:gridCol w="1806368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Smart Phone</a:t>
                      </a:r>
                      <a:r>
                        <a:rPr lang="en-US" altLang="zh-TW" sz="1400" baseline="0" dirty="0" smtClean="0"/>
                        <a:t>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Frequency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 G Flex</a:t>
                      </a:r>
                      <a:endParaRPr lang="zh-TW" altLang="en-US" sz="1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M8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GPRO2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蝴蝶機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2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2" name="橢圓 51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圓角矩形 55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向下箭號 60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2" name="向下箭號 61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3" name="向下箭號 62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文字方塊 64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6" name="矩形 65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2" y="5609389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9666" y="97365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1929" y="95650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73744" y="973656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50" name="向右箭號 49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1" name="向左箭號 50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52" name="直線接點 51"/>
          <p:cNvCxnSpPr/>
          <p:nvPr/>
        </p:nvCxnSpPr>
        <p:spPr>
          <a:xfrm>
            <a:off x="2857500" y="1698712"/>
            <a:ext cx="52775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2857499" y="1735928"/>
            <a:ext cx="2715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Question : </a:t>
            </a:r>
            <a:r>
              <a:rPr lang="zh-TW" altLang="en-US" sz="1350" dirty="0">
                <a:solidFill>
                  <a:srgbClr val="FF0000"/>
                </a:solidFill>
              </a:rPr>
              <a:t>討論他手機又怎麼樣呢</a:t>
            </a:r>
            <a:r>
              <a:rPr lang="en-US" altLang="zh-TW" sz="1350" dirty="0">
                <a:solidFill>
                  <a:srgbClr val="FF0000"/>
                </a:solidFill>
              </a:rPr>
              <a:t>?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851322" y="1994818"/>
            <a:ext cx="3018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Answer :  </a:t>
            </a:r>
            <a:r>
              <a:rPr lang="zh-TW" altLang="en-US" sz="1350" dirty="0">
                <a:solidFill>
                  <a:srgbClr val="FF0000"/>
                </a:solidFill>
              </a:rPr>
              <a:t>導至二手價格上漲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67" y="2658294"/>
            <a:ext cx="3580838" cy="2102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文字方塊 56"/>
          <p:cNvSpPr txBox="1"/>
          <p:nvPr/>
        </p:nvSpPr>
        <p:spPr>
          <a:xfrm>
            <a:off x="2851321" y="2260905"/>
            <a:ext cx="3018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Example :  LG G Flex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4" name="框架 3"/>
          <p:cNvSpPr/>
          <p:nvPr/>
        </p:nvSpPr>
        <p:spPr>
          <a:xfrm>
            <a:off x="5391210" y="2658295"/>
            <a:ext cx="478972" cy="2102717"/>
          </a:xfrm>
          <a:prstGeom prst="frame">
            <a:avLst>
              <a:gd name="adj1" fmla="val 792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圓角矩形 57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向下箭號 62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向下箭號 64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向下箭號 65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文字方塊 66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8" name="矩形 67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28" y="5678920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2857500" y="857251"/>
            <a:ext cx="5277575" cy="42902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06142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6</a:t>
            </a:r>
            <a:r>
              <a:rPr lang="zh-TW" altLang="en-US" sz="1350" dirty="0"/>
              <a:t>月</a:t>
            </a:r>
          </a:p>
        </p:txBody>
      </p:sp>
      <p:sp>
        <p:nvSpPr>
          <p:cNvPr id="44" name="矩形 43"/>
          <p:cNvSpPr/>
          <p:nvPr/>
        </p:nvSpPr>
        <p:spPr>
          <a:xfrm>
            <a:off x="3779666" y="973657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7</a:t>
            </a:r>
            <a:r>
              <a:rPr lang="zh-TW" altLang="en-US" sz="1350" dirty="0"/>
              <a:t>月</a:t>
            </a:r>
          </a:p>
        </p:txBody>
      </p:sp>
      <p:sp>
        <p:nvSpPr>
          <p:cNvPr id="45" name="矩形 44"/>
          <p:cNvSpPr/>
          <p:nvPr/>
        </p:nvSpPr>
        <p:spPr>
          <a:xfrm>
            <a:off x="4466845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8</a:t>
            </a:r>
            <a:r>
              <a:rPr lang="zh-TW" altLang="en-US" sz="1350" dirty="0"/>
              <a:t>月</a:t>
            </a:r>
          </a:p>
        </p:txBody>
      </p:sp>
      <p:sp>
        <p:nvSpPr>
          <p:cNvPr id="46" name="矩形 45"/>
          <p:cNvSpPr/>
          <p:nvPr/>
        </p:nvSpPr>
        <p:spPr>
          <a:xfrm>
            <a:off x="5870182" y="861210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10</a:t>
            </a:r>
            <a:r>
              <a:rPr lang="zh-TW" altLang="en-US" sz="1350" dirty="0"/>
              <a:t>月</a:t>
            </a:r>
          </a:p>
        </p:txBody>
      </p:sp>
      <p:sp>
        <p:nvSpPr>
          <p:cNvPr id="47" name="矩形 46"/>
          <p:cNvSpPr/>
          <p:nvPr/>
        </p:nvSpPr>
        <p:spPr>
          <a:xfrm>
            <a:off x="5171929" y="956509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9</a:t>
            </a:r>
            <a:r>
              <a:rPr lang="zh-TW" altLang="en-US" sz="1350" dirty="0"/>
              <a:t>月</a:t>
            </a:r>
          </a:p>
        </p:txBody>
      </p:sp>
      <p:sp>
        <p:nvSpPr>
          <p:cNvPr id="48" name="矩形 47"/>
          <p:cNvSpPr/>
          <p:nvPr/>
        </p:nvSpPr>
        <p:spPr>
          <a:xfrm>
            <a:off x="6573744" y="973656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2014</a:t>
            </a:r>
          </a:p>
          <a:p>
            <a:pPr algn="ctr"/>
            <a:r>
              <a:rPr lang="en-US" altLang="zh-TW" sz="1350" dirty="0"/>
              <a:t>12</a:t>
            </a:r>
            <a:r>
              <a:rPr lang="zh-TW" altLang="en-US" sz="1350" dirty="0"/>
              <a:t>月</a:t>
            </a:r>
          </a:p>
        </p:txBody>
      </p:sp>
      <p:sp>
        <p:nvSpPr>
          <p:cNvPr id="49" name="矩形 48"/>
          <p:cNvSpPr/>
          <p:nvPr/>
        </p:nvSpPr>
        <p:spPr>
          <a:xfrm>
            <a:off x="7273519" y="865732"/>
            <a:ext cx="696686" cy="674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350" dirty="0"/>
              <a:t>2015</a:t>
            </a:r>
          </a:p>
          <a:p>
            <a:pPr algn="ctr"/>
            <a:r>
              <a:rPr lang="en-US" altLang="zh-TW" sz="1350" dirty="0"/>
              <a:t>1</a:t>
            </a:r>
            <a:r>
              <a:rPr lang="zh-TW" altLang="en-US" sz="1350" dirty="0"/>
              <a:t>月</a:t>
            </a:r>
          </a:p>
        </p:txBody>
      </p:sp>
      <p:sp>
        <p:nvSpPr>
          <p:cNvPr id="50" name="向右箭號 49"/>
          <p:cNvSpPr/>
          <p:nvPr/>
        </p:nvSpPr>
        <p:spPr>
          <a:xfrm>
            <a:off x="7969431" y="1092172"/>
            <a:ext cx="165644" cy="25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1" name="向左箭號 50"/>
          <p:cNvSpPr/>
          <p:nvPr/>
        </p:nvSpPr>
        <p:spPr>
          <a:xfrm>
            <a:off x="2933103" y="1086241"/>
            <a:ext cx="122298" cy="298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cxnSp>
        <p:nvCxnSpPr>
          <p:cNvPr id="52" name="直線接點 51"/>
          <p:cNvCxnSpPr/>
          <p:nvPr/>
        </p:nvCxnSpPr>
        <p:spPr>
          <a:xfrm>
            <a:off x="2857500" y="1698712"/>
            <a:ext cx="52775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橢圓 53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圓角矩形 57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向下箭號 62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下箭號 63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5" name="向下箭號 64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6" name="向下箭號 65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7" name="文字方塊 66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68" name="矩形 67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28" y="5678920"/>
            <a:ext cx="623170" cy="93999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882720" y="1892181"/>
            <a:ext cx="351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--</a:t>
            </a:r>
            <a:r>
              <a:rPr lang="zh-TW" altLang="en-US" dirty="0" smtClean="0"/>
              <a:t>透過時間與價格間的比較分析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395884" y="2260254"/>
            <a:ext cx="246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--</a:t>
            </a:r>
            <a:r>
              <a:rPr lang="zh-TW" altLang="en-US" dirty="0" smtClean="0"/>
              <a:t>更可以掌握留言走向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3395885" y="2628327"/>
            <a:ext cx="296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--</a:t>
            </a:r>
            <a:r>
              <a:rPr lang="zh-TW" altLang="en-US" dirty="0" smtClean="0"/>
              <a:t>更精準的找出使用者評論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3408983" y="3039438"/>
            <a:ext cx="296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--</a:t>
            </a:r>
            <a:r>
              <a:rPr lang="zh-TW" altLang="en-US" dirty="0" smtClean="0"/>
              <a:t>進而影響手機價格走勢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8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962533" y="857250"/>
            <a:ext cx="5172542" cy="4297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40410" y="1342655"/>
            <a:ext cx="2088738" cy="480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700" dirty="0"/>
              <a:t>Conclusion</a:t>
            </a:r>
            <a:endParaRPr lang="zh-TW" altLang="en-US" sz="27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67782" y="2086856"/>
            <a:ext cx="21227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1.</a:t>
            </a:r>
            <a:r>
              <a:rPr lang="zh-TW" altLang="en-US" sz="1350" dirty="0"/>
              <a:t>推薦購買者適合的手機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51375" y="2625351"/>
            <a:ext cx="23948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2.</a:t>
            </a:r>
            <a:r>
              <a:rPr lang="zh-TW" altLang="en-US" sz="1350" dirty="0"/>
              <a:t>提供廠商其手機的市場評價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70092" y="3079862"/>
            <a:ext cx="23925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3.</a:t>
            </a:r>
            <a:r>
              <a:rPr lang="zh-TW" altLang="en-US" sz="1350" dirty="0"/>
              <a:t>透過手機間的比較</a:t>
            </a:r>
            <a:r>
              <a:rPr lang="en-US" altLang="zh-TW" sz="1350" dirty="0"/>
              <a:t>,</a:t>
            </a:r>
            <a:r>
              <a:rPr lang="zh-TW" altLang="en-US" sz="1350" dirty="0"/>
              <a:t>讓消費者更了解手機的差異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395575" y="3828233"/>
            <a:ext cx="23785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4.</a:t>
            </a:r>
            <a:r>
              <a:rPr lang="zh-TW" altLang="en-US" sz="1350" dirty="0"/>
              <a:t>透過時間分析</a:t>
            </a:r>
            <a:r>
              <a:rPr lang="en-US" altLang="zh-TW" sz="1350" dirty="0"/>
              <a:t>,</a:t>
            </a:r>
            <a:r>
              <a:rPr lang="zh-TW" altLang="en-US" sz="1350" dirty="0"/>
              <a:t>讓消費者與廠商更加的明白市場變化與價格走向</a:t>
            </a:r>
          </a:p>
        </p:txBody>
      </p:sp>
      <p:sp>
        <p:nvSpPr>
          <p:cNvPr id="47" name="橢圓 46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圓角矩形 48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向下箭號 53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向下箭號 55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向下箭號 56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文字方塊 57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9" name="矩形 58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43" y="6272494"/>
            <a:ext cx="515553" cy="343702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4619672" y="6356623"/>
            <a:ext cx="623170" cy="9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1" y="857250"/>
            <a:ext cx="7186129" cy="514774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983259" y="5155015"/>
            <a:ext cx="7142882" cy="842455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 1"/>
          <p:cNvSpPr/>
          <p:nvPr/>
        </p:nvSpPr>
        <p:spPr>
          <a:xfrm>
            <a:off x="2962533" y="857250"/>
            <a:ext cx="5172542" cy="42977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657638" y="1055943"/>
            <a:ext cx="2088738" cy="48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700" dirty="0"/>
              <a:t>Future</a:t>
            </a:r>
            <a:endParaRPr lang="zh-TW" altLang="en-US" sz="27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21514" y="1706068"/>
            <a:ext cx="862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1.</a:t>
            </a:r>
            <a:r>
              <a:rPr lang="zh-TW" altLang="en-US" sz="1350" dirty="0"/>
              <a:t>近程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4629381" y="2804859"/>
            <a:ext cx="862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2.</a:t>
            </a:r>
            <a:r>
              <a:rPr lang="zh-TW" altLang="en-US" sz="1350" dirty="0"/>
              <a:t>中程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4657639" y="3878013"/>
            <a:ext cx="862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3</a:t>
            </a:r>
            <a:r>
              <a:rPr lang="en-US" altLang="zh-TW" sz="1350" dirty="0" smtClean="0"/>
              <a:t>.</a:t>
            </a:r>
            <a:r>
              <a:rPr lang="zh-TW" altLang="en-US" sz="1350" dirty="0"/>
              <a:t>遠</a:t>
            </a:r>
            <a:r>
              <a:rPr lang="zh-TW" altLang="en-US" sz="1350" dirty="0" smtClean="0"/>
              <a:t>程</a:t>
            </a:r>
            <a:endParaRPr lang="zh-TW" altLang="en-US" sz="135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777821" y="1953310"/>
            <a:ext cx="15445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擴大關鍵字字庫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4788272" y="2423659"/>
            <a:ext cx="213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增加情緒分析的精準度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4785636" y="2196750"/>
            <a:ext cx="16188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擴大情緒字庫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826713" y="4144989"/>
            <a:ext cx="20959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 smtClean="0"/>
              <a:t>推出符合市場需求的黃金</a:t>
            </a:r>
            <a:r>
              <a:rPr lang="zh-TW" altLang="en-US" sz="1350" dirty="0"/>
              <a:t>規格手機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764683" y="3104561"/>
            <a:ext cx="22642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--</a:t>
            </a:r>
            <a:r>
              <a:rPr lang="zh-TW" altLang="en-US" sz="1350" dirty="0"/>
              <a:t>與廠商合作</a:t>
            </a:r>
            <a:r>
              <a:rPr lang="en-US" altLang="zh-TW" sz="1350" dirty="0"/>
              <a:t>,</a:t>
            </a:r>
            <a:r>
              <a:rPr lang="zh-TW" altLang="en-US" sz="1350" dirty="0"/>
              <a:t>增加成本</a:t>
            </a:r>
            <a:r>
              <a:rPr lang="en-US" altLang="zh-TW" sz="135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、</a:t>
            </a:r>
            <a:r>
              <a:rPr lang="zh-TW" altLang="en-US" sz="1350" dirty="0">
                <a:latin typeface="新細明體" panose="02020500000000000000" pitchFamily="18" charset="-120"/>
                <a:ea typeface="新細明體" panose="02020500000000000000" pitchFamily="18" charset="-120"/>
              </a:rPr>
              <a:t>行銷、技術等等專業的變數</a:t>
            </a:r>
            <a:endParaRPr lang="zh-TW" altLang="en-US" sz="1350" dirty="0"/>
          </a:p>
        </p:txBody>
      </p:sp>
      <p:sp>
        <p:nvSpPr>
          <p:cNvPr id="47" name="橢圓 46"/>
          <p:cNvSpPr/>
          <p:nvPr/>
        </p:nvSpPr>
        <p:spPr>
          <a:xfrm>
            <a:off x="4283968" y="6169638"/>
            <a:ext cx="648072" cy="571730"/>
          </a:xfrm>
          <a:prstGeom prst="ellips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0" y="857250"/>
            <a:ext cx="1940011" cy="51435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圓角矩形 48"/>
          <p:cNvSpPr/>
          <p:nvPr/>
        </p:nvSpPr>
        <p:spPr>
          <a:xfrm>
            <a:off x="43249" y="1342655"/>
            <a:ext cx="1847336" cy="834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K-means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3249" y="2294801"/>
            <a:ext cx="1847336" cy="8340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Association rule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43249" y="3245498"/>
            <a:ext cx="1847336" cy="8340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Recommendation</a:t>
            </a:r>
            <a:endParaRPr lang="zh-TW" altLang="en-US" sz="16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43249" y="4171097"/>
            <a:ext cx="1847336" cy="834081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4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</a:t>
            </a:r>
            <a:r>
              <a:rPr lang="en-US" altLang="zh-TW" sz="145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with other</a:t>
            </a:r>
            <a:endParaRPr lang="zh-TW" altLang="en-US" sz="145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43249" y="5096695"/>
            <a:ext cx="1847336" cy="8340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15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Compare with price</a:t>
            </a:r>
            <a:endParaRPr lang="zh-TW" altLang="en-US" sz="15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向下箭號 53"/>
          <p:cNvSpPr/>
          <p:nvPr/>
        </p:nvSpPr>
        <p:spPr>
          <a:xfrm>
            <a:off x="881268" y="2183591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向下箭號 54"/>
          <p:cNvSpPr/>
          <p:nvPr/>
        </p:nvSpPr>
        <p:spPr>
          <a:xfrm>
            <a:off x="871754" y="3135737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6" name="向下箭號 55"/>
          <p:cNvSpPr/>
          <p:nvPr/>
        </p:nvSpPr>
        <p:spPr>
          <a:xfrm>
            <a:off x="851413" y="4069733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向下箭號 56"/>
          <p:cNvSpPr/>
          <p:nvPr/>
        </p:nvSpPr>
        <p:spPr>
          <a:xfrm>
            <a:off x="836664" y="5005178"/>
            <a:ext cx="111212" cy="11121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" name="文字方塊 57"/>
          <p:cNvSpPr txBox="1"/>
          <p:nvPr/>
        </p:nvSpPr>
        <p:spPr>
          <a:xfrm>
            <a:off x="361050" y="968081"/>
            <a:ext cx="132294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5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分析流程圖</a:t>
            </a:r>
          </a:p>
        </p:txBody>
      </p:sp>
      <p:sp>
        <p:nvSpPr>
          <p:cNvPr id="59" name="矩形 58"/>
          <p:cNvSpPr/>
          <p:nvPr/>
        </p:nvSpPr>
        <p:spPr>
          <a:xfrm>
            <a:off x="797744" y="1506260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764718" y="2436395"/>
            <a:ext cx="288032" cy="310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822901" y="4288906"/>
            <a:ext cx="288032" cy="310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1482079"/>
            <a:ext cx="414952" cy="390188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58" y="2407460"/>
            <a:ext cx="414952" cy="400341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835" y="4250547"/>
            <a:ext cx="431983" cy="41359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4" y="3347734"/>
            <a:ext cx="488376" cy="480499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" y="5207905"/>
            <a:ext cx="461182" cy="440836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3076176" y="5360444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275167" y="5398452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0910" y="5307680"/>
            <a:ext cx="607481" cy="623096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8587" y="5356673"/>
            <a:ext cx="609987" cy="550755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511972" y="5362996"/>
            <a:ext cx="476828" cy="49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2" name="圖片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33" y="5334556"/>
            <a:ext cx="641540" cy="561273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6">
            <a:clrChange>
              <a:clrFrom>
                <a:srgbClr val="29332C">
                  <a:alpha val="21176"/>
                </a:srgbClr>
              </a:clrFrom>
              <a:clrTo>
                <a:srgbClr val="2933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1" y="5338422"/>
            <a:ext cx="560341" cy="551303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16" y="5336912"/>
            <a:ext cx="596847" cy="570516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43" y="6272494"/>
            <a:ext cx="515553" cy="3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132" y="-3610036"/>
            <a:ext cx="1187624" cy="86409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93939" y="17992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分析流</a:t>
            </a:r>
            <a:r>
              <a: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程</a:t>
            </a:r>
          </a:p>
        </p:txBody>
      </p:sp>
      <p:grpSp>
        <p:nvGrpSpPr>
          <p:cNvPr id="124" name="群組 123"/>
          <p:cNvGrpSpPr/>
          <p:nvPr/>
        </p:nvGrpSpPr>
        <p:grpSpPr>
          <a:xfrm>
            <a:off x="179512" y="2153350"/>
            <a:ext cx="1346179" cy="2931834"/>
            <a:chOff x="574562" y="2147088"/>
            <a:chExt cx="1346179" cy="2931834"/>
          </a:xfrm>
        </p:grpSpPr>
        <p:grpSp>
          <p:nvGrpSpPr>
            <p:cNvPr id="11" name="群組 10"/>
            <p:cNvGrpSpPr/>
            <p:nvPr/>
          </p:nvGrpSpPr>
          <p:grpSpPr>
            <a:xfrm>
              <a:off x="634893" y="2694638"/>
              <a:ext cx="1208991" cy="1617985"/>
              <a:chOff x="310578" y="2308552"/>
              <a:chExt cx="1208991" cy="1617985"/>
            </a:xfrm>
          </p:grpSpPr>
          <p:pic>
            <p:nvPicPr>
              <p:cNvPr id="7" name="Picture 3" descr="G:\OneDrive\專題\報告ppt\eprice.gif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78" y="3567815"/>
                <a:ext cx="1111791" cy="35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G:\OneDrive\專題\報告ppt\mobile01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578" y="2308552"/>
                <a:ext cx="1193953" cy="411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https://s3-ap-northeast-1.amazonaws.com/piposay/images/source/ptt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40" b="24724"/>
              <a:stretch/>
            </p:blipFill>
            <p:spPr bwMode="auto">
              <a:xfrm>
                <a:off x="356535" y="3077817"/>
                <a:ext cx="587878" cy="301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圓角矩形 104"/>
            <p:cNvSpPr/>
            <p:nvPr/>
          </p:nvSpPr>
          <p:spPr>
            <a:xfrm>
              <a:off x="574562" y="2322064"/>
              <a:ext cx="1346179" cy="275685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690702" y="214708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2101" name="群組 2100"/>
          <p:cNvGrpSpPr/>
          <p:nvPr/>
        </p:nvGrpSpPr>
        <p:grpSpPr>
          <a:xfrm>
            <a:off x="7092280" y="2014910"/>
            <a:ext cx="1850958" cy="3288223"/>
            <a:chOff x="7092280" y="2014910"/>
            <a:chExt cx="1850958" cy="328822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48" y="2384242"/>
              <a:ext cx="1705790" cy="1279342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76" y="4246938"/>
              <a:ext cx="532850" cy="371885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002" y="4696984"/>
              <a:ext cx="763337" cy="354658"/>
            </a:xfrm>
            <a:prstGeom prst="rect">
              <a:avLst/>
            </a:prstGeom>
          </p:spPr>
        </p:pic>
        <p:pic>
          <p:nvPicPr>
            <p:cNvPr id="2091" name="Picture 4" descr="http://php.quicoto.com/wp-content/uploads/2013/06/css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15" y="4307639"/>
              <a:ext cx="473433" cy="42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圓角矩形 250"/>
            <p:cNvSpPr/>
            <p:nvPr/>
          </p:nvSpPr>
          <p:spPr>
            <a:xfrm>
              <a:off x="7212029" y="2204864"/>
              <a:ext cx="1680451" cy="30982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/>
            <p:cNvSpPr txBox="1"/>
            <p:nvPr/>
          </p:nvSpPr>
          <p:spPr>
            <a:xfrm>
              <a:off x="7496452" y="2014910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資料呈現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4" name="肘形接點 233"/>
            <p:cNvCxnSpPr>
              <a:stCxn id="2076" idx="3"/>
              <a:endCxn id="41" idx="2"/>
            </p:cNvCxnSpPr>
            <p:nvPr/>
          </p:nvCxnSpPr>
          <p:spPr>
            <a:xfrm flipV="1">
              <a:off x="7092280" y="3663584"/>
              <a:ext cx="998063" cy="43110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1" name="群組 2110"/>
          <p:cNvGrpSpPr/>
          <p:nvPr/>
        </p:nvGrpSpPr>
        <p:grpSpPr>
          <a:xfrm>
            <a:off x="1520432" y="1270968"/>
            <a:ext cx="2549265" cy="4654944"/>
            <a:chOff x="1520432" y="1270968"/>
            <a:chExt cx="2549265" cy="4654944"/>
          </a:xfrm>
        </p:grpSpPr>
        <p:grpSp>
          <p:nvGrpSpPr>
            <p:cNvPr id="2097" name="群組 2096"/>
            <p:cNvGrpSpPr/>
            <p:nvPr/>
          </p:nvGrpSpPr>
          <p:grpSpPr>
            <a:xfrm>
              <a:off x="1520432" y="1270968"/>
              <a:ext cx="2549265" cy="4654944"/>
              <a:chOff x="1520432" y="1270968"/>
              <a:chExt cx="2549265" cy="4654944"/>
            </a:xfrm>
          </p:grpSpPr>
          <p:cxnSp>
            <p:nvCxnSpPr>
              <p:cNvPr id="109" name="直線單箭頭接點 108"/>
              <p:cNvCxnSpPr/>
              <p:nvPr/>
            </p:nvCxnSpPr>
            <p:spPr>
              <a:xfrm>
                <a:off x="3178463" y="2972149"/>
                <a:ext cx="4005" cy="66948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>
                <a:off x="3713854" y="2961246"/>
                <a:ext cx="3963" cy="2031333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6" name="群組 2095"/>
              <p:cNvGrpSpPr/>
              <p:nvPr/>
            </p:nvGrpSpPr>
            <p:grpSpPr>
              <a:xfrm>
                <a:off x="1520432" y="1270968"/>
                <a:ext cx="2549265" cy="4654944"/>
                <a:chOff x="1520432" y="1270968"/>
                <a:chExt cx="2549265" cy="4654944"/>
              </a:xfrm>
            </p:grpSpPr>
            <p:grpSp>
              <p:nvGrpSpPr>
                <p:cNvPr id="115" name="群組 114"/>
                <p:cNvGrpSpPr/>
                <p:nvPr/>
              </p:nvGrpSpPr>
              <p:grpSpPr>
                <a:xfrm>
                  <a:off x="1596200" y="2780928"/>
                  <a:ext cx="786241" cy="389489"/>
                  <a:chOff x="2271754" y="2926962"/>
                  <a:chExt cx="702332" cy="212996"/>
                </a:xfrm>
              </p:grpSpPr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61" t="8615" r="4338" b="19652"/>
                  <a:stretch/>
                </p:blipFill>
                <p:spPr>
                  <a:xfrm>
                    <a:off x="2533486" y="3053973"/>
                    <a:ext cx="440600" cy="8598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圖片 107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CFFFB"/>
                      </a:clrFrom>
                      <a:clrTo>
                        <a:srgbClr val="FCFFFB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519" t="17840" r="23327" b="50933"/>
                  <a:stretch/>
                </p:blipFill>
                <p:spPr>
                  <a:xfrm>
                    <a:off x="2271754" y="2926962"/>
                    <a:ext cx="664201" cy="1144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群組 126"/>
                <p:cNvGrpSpPr/>
                <p:nvPr/>
              </p:nvGrpSpPr>
              <p:grpSpPr>
                <a:xfrm>
                  <a:off x="2407860" y="1270968"/>
                  <a:ext cx="1661837" cy="4654944"/>
                  <a:chOff x="3574026" y="1414984"/>
                  <a:chExt cx="1661837" cy="4654944"/>
                </a:xfrm>
              </p:grpSpPr>
              <p:grpSp>
                <p:nvGrpSpPr>
                  <p:cNvPr id="118" name="群組 117"/>
                  <p:cNvGrpSpPr/>
                  <p:nvPr/>
                </p:nvGrpSpPr>
                <p:grpSpPr>
                  <a:xfrm>
                    <a:off x="3574026" y="3176315"/>
                    <a:ext cx="805605" cy="419174"/>
                    <a:chOff x="3574026" y="3176315"/>
                    <a:chExt cx="805605" cy="419174"/>
                  </a:xfrm>
                </p:grpSpPr>
                <p:pic>
                  <p:nvPicPr>
                    <p:cNvPr id="111" name="圖片 110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3811139" y="3450186"/>
                      <a:ext cx="508560" cy="1453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文字方塊 109"/>
                    <p:cNvSpPr txBox="1"/>
                    <p:nvPr/>
                  </p:nvSpPr>
                  <p:spPr>
                    <a:xfrm>
                      <a:off x="3574026" y="3176315"/>
                      <a:ext cx="8056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N-gram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22" name="群組 121"/>
                  <p:cNvGrpSpPr/>
                  <p:nvPr/>
                </p:nvGrpSpPr>
                <p:grpSpPr>
                  <a:xfrm>
                    <a:off x="3649934" y="1414984"/>
                    <a:ext cx="1585929" cy="4654944"/>
                    <a:chOff x="3624026" y="1414984"/>
                    <a:chExt cx="1585929" cy="4654944"/>
                  </a:xfrm>
                </p:grpSpPr>
                <p:grpSp>
                  <p:nvGrpSpPr>
                    <p:cNvPr id="104" name="群組 103"/>
                    <p:cNvGrpSpPr/>
                    <p:nvPr/>
                  </p:nvGrpSpPr>
                  <p:grpSpPr>
                    <a:xfrm>
                      <a:off x="3624026" y="1414984"/>
                      <a:ext cx="1585929" cy="4654944"/>
                      <a:chOff x="3203848" y="1643450"/>
                      <a:chExt cx="1585929" cy="4654944"/>
                    </a:xfrm>
                  </p:grpSpPr>
                  <p:grpSp>
                    <p:nvGrpSpPr>
                      <p:cNvPr id="94" name="群組 93"/>
                      <p:cNvGrpSpPr/>
                      <p:nvPr/>
                    </p:nvGrpSpPr>
                    <p:grpSpPr>
                      <a:xfrm>
                        <a:off x="3360243" y="2828960"/>
                        <a:ext cx="1230126" cy="508702"/>
                        <a:chOff x="3360243" y="2828960"/>
                        <a:chExt cx="1230126" cy="508702"/>
                      </a:xfrm>
                    </p:grpSpPr>
                    <p:sp>
                      <p:nvSpPr>
                        <p:cNvPr id="92" name="圓角矩形 91"/>
                        <p:cNvSpPr/>
                        <p:nvPr/>
                      </p:nvSpPr>
                      <p:spPr>
                        <a:xfrm>
                          <a:off x="3360243" y="2828960"/>
                          <a:ext cx="1230126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3" name="文字方塊 92"/>
                        <p:cNvSpPr txBox="1"/>
                        <p:nvPr/>
                      </p:nvSpPr>
                      <p:spPr>
                        <a:xfrm>
                          <a:off x="3437905" y="2898645"/>
                          <a:ext cx="107260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Raw Data</a:t>
                          </a:r>
                          <a:endParaRPr lang="zh-TW" altLang="en-US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96" name="群組 95"/>
                      <p:cNvGrpSpPr/>
                      <p:nvPr/>
                    </p:nvGrpSpPr>
                    <p:grpSpPr>
                      <a:xfrm>
                        <a:off x="3360242" y="4017506"/>
                        <a:ext cx="941759" cy="508702"/>
                        <a:chOff x="3366599" y="3057426"/>
                        <a:chExt cx="941759" cy="508702"/>
                      </a:xfrm>
                    </p:grpSpPr>
                    <p:sp>
                      <p:nvSpPr>
                        <p:cNvPr id="97" name="圓角矩形 96"/>
                        <p:cNvSpPr/>
                        <p:nvPr/>
                      </p:nvSpPr>
                      <p:spPr>
                        <a:xfrm>
                          <a:off x="3366599" y="3057426"/>
                          <a:ext cx="941759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8" name="文字方塊 97"/>
                        <p:cNvSpPr txBox="1"/>
                        <p:nvPr/>
                      </p:nvSpPr>
                      <p:spPr>
                        <a:xfrm>
                          <a:off x="3498237" y="313408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>
                          <a:defPPr>
                            <a:defRPr lang="zh-TW"/>
                          </a:defPPr>
                          <a:lvl1pPr>
                            <a:defRPr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defRPr>
                          </a:lvl1pPr>
                        </a:lstStyle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詞庫</a:t>
                          </a:r>
                        </a:p>
                      </p:txBody>
                    </p:sp>
                  </p:grpSp>
                  <p:grpSp>
                    <p:nvGrpSpPr>
                      <p:cNvPr id="99" name="群組 98"/>
                      <p:cNvGrpSpPr/>
                      <p:nvPr/>
                    </p:nvGrpSpPr>
                    <p:grpSpPr>
                      <a:xfrm>
                        <a:off x="3360242" y="5365061"/>
                        <a:ext cx="1230127" cy="508702"/>
                        <a:chOff x="3366600" y="3458211"/>
                        <a:chExt cx="1230127" cy="508702"/>
                      </a:xfrm>
                    </p:grpSpPr>
                    <p:sp>
                      <p:nvSpPr>
                        <p:cNvPr id="100" name="圓角矩形 99"/>
                        <p:cNvSpPr/>
                        <p:nvPr/>
                      </p:nvSpPr>
                      <p:spPr>
                        <a:xfrm>
                          <a:off x="3366600" y="3458211"/>
                          <a:ext cx="1230127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101" name="文字方塊 100"/>
                        <p:cNvSpPr txBox="1"/>
                        <p:nvPr/>
                      </p:nvSpPr>
                      <p:spPr>
                        <a:xfrm>
                          <a:off x="3416387" y="3527896"/>
                          <a:ext cx="1107996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zh-TW" altLang="en-US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斷詞結果</a:t>
                          </a:r>
                        </a:p>
                      </p:txBody>
                    </p:sp>
                  </p:grpSp>
                  <p:sp>
                    <p:nvSpPr>
                      <p:cNvPr id="103" name="圓角矩形 102"/>
                      <p:cNvSpPr/>
                      <p:nvPr/>
                    </p:nvSpPr>
                    <p:spPr>
                      <a:xfrm>
                        <a:off x="3203848" y="2545264"/>
                        <a:ext cx="1585929" cy="3753130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pic>
                    <p:nvPicPr>
                      <p:cNvPr id="14" name="圖片 13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93865" y="1643450"/>
                        <a:ext cx="1411306" cy="7131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1" name="圖片 120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8823" b="36884"/>
                    <a:stretch/>
                  </p:blipFill>
                  <p:spPr>
                    <a:xfrm>
                      <a:off x="3984066" y="2214294"/>
                      <a:ext cx="858637" cy="2160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群組 124"/>
                  <p:cNvGrpSpPr/>
                  <p:nvPr/>
                </p:nvGrpSpPr>
                <p:grpSpPr>
                  <a:xfrm>
                    <a:off x="4063987" y="4471668"/>
                    <a:ext cx="755068" cy="426259"/>
                    <a:chOff x="4063987" y="4471668"/>
                    <a:chExt cx="755068" cy="426259"/>
                  </a:xfrm>
                </p:grpSpPr>
                <p:sp>
                  <p:nvSpPr>
                    <p:cNvPr id="116" name="文字方塊 115"/>
                    <p:cNvSpPr txBox="1"/>
                    <p:nvPr/>
                  </p:nvSpPr>
                  <p:spPr>
                    <a:xfrm>
                      <a:off x="4063987" y="4471668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</a:t>
                      </a:r>
                      <a:r>
                        <a:rPr lang="en-US" altLang="zh-TW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ieba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26" name="圖片 125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4310495" y="4752624"/>
                      <a:ext cx="508560" cy="145303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5" name="直線單箭頭接點 54"/>
                <p:cNvCxnSpPr>
                  <a:endCxn id="92" idx="1"/>
                </p:cNvCxnSpPr>
                <p:nvPr/>
              </p:nvCxnSpPr>
              <p:spPr>
                <a:xfrm>
                  <a:off x="1520432" y="2710829"/>
                  <a:ext cx="1119731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08" name="直線接點 2107"/>
            <p:cNvCxnSpPr>
              <a:stCxn id="97" idx="3"/>
            </p:cNvCxnSpPr>
            <p:nvPr/>
          </p:nvCxnSpPr>
          <p:spPr>
            <a:xfrm flipV="1">
              <a:off x="3581921" y="3898900"/>
              <a:ext cx="136004" cy="4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9" name="群組 2098"/>
          <p:cNvGrpSpPr/>
          <p:nvPr/>
        </p:nvGrpSpPr>
        <p:grpSpPr>
          <a:xfrm>
            <a:off x="3870289" y="1988840"/>
            <a:ext cx="3221991" cy="3919962"/>
            <a:chOff x="3798281" y="1988840"/>
            <a:chExt cx="3221991" cy="3919962"/>
          </a:xfrm>
        </p:grpSpPr>
        <p:grpSp>
          <p:nvGrpSpPr>
            <p:cNvPr id="191" name="群組 190"/>
            <p:cNvGrpSpPr/>
            <p:nvPr/>
          </p:nvGrpSpPr>
          <p:grpSpPr>
            <a:xfrm>
              <a:off x="4644008" y="1988840"/>
              <a:ext cx="1680451" cy="3919962"/>
              <a:chOff x="5385053" y="2149966"/>
              <a:chExt cx="1680451" cy="3919962"/>
            </a:xfrm>
          </p:grpSpPr>
          <p:sp>
            <p:nvSpPr>
              <p:cNvPr id="185" name="圓角矩形 184"/>
              <p:cNvSpPr/>
              <p:nvPr/>
            </p:nvSpPr>
            <p:spPr>
              <a:xfrm>
                <a:off x="5611021" y="4706725"/>
                <a:ext cx="1286200" cy="11876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76" y="4836448"/>
                <a:ext cx="669060" cy="226719"/>
              </a:xfrm>
              <a:prstGeom prst="rect">
                <a:avLst/>
              </a:prstGeom>
            </p:spPr>
          </p:pic>
          <p:sp>
            <p:nvSpPr>
              <p:cNvPr id="140" name="圓角矩形 139"/>
              <p:cNvSpPr/>
              <p:nvPr/>
            </p:nvSpPr>
            <p:spPr>
              <a:xfrm>
                <a:off x="5385053" y="2316798"/>
                <a:ext cx="1680451" cy="375313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5673085" y="2149966"/>
                <a:ext cx="11079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</a:t>
                </a: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析</a:t>
                </a: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5611021" y="2545792"/>
                <a:ext cx="1286200" cy="1187657"/>
                <a:chOff x="7305097" y="1482522"/>
                <a:chExt cx="1286200" cy="1187657"/>
              </a:xfrm>
            </p:grpSpPr>
            <p:sp>
              <p:nvSpPr>
                <p:cNvPr id="175" name="圓角矩形 174"/>
                <p:cNvSpPr/>
                <p:nvPr/>
              </p:nvSpPr>
              <p:spPr>
                <a:xfrm>
                  <a:off x="7305097" y="1482522"/>
                  <a:ext cx="1286200" cy="118765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934" y="1537250"/>
                  <a:ext cx="483826" cy="367027"/>
                </a:xfrm>
                <a:prstGeom prst="rect">
                  <a:avLst/>
                </a:prstGeom>
              </p:spPr>
            </p:pic>
            <p:sp>
              <p:nvSpPr>
                <p:cNvPr id="128" name="文字方塊 127"/>
                <p:cNvSpPr txBox="1"/>
                <p:nvPr/>
              </p:nvSpPr>
              <p:spPr>
                <a:xfrm>
                  <a:off x="7484262" y="1874436"/>
                  <a:ext cx="1010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K-Means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7449113" y="218627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關連規則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53" name="文字方塊 152"/>
              <p:cNvSpPr txBox="1"/>
              <p:nvPr/>
            </p:nvSpPr>
            <p:spPr>
              <a:xfrm>
                <a:off x="5907741" y="5094927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7C80"/>
                    </a:solidFill>
                  </a:rPr>
                  <a:t>MDS</a:t>
                </a:r>
                <a:endParaRPr lang="zh-TW" altLang="en-US" dirty="0">
                  <a:solidFill>
                    <a:srgbClr val="FF7C80"/>
                  </a:solidFill>
                </a:endParaRPr>
              </a:p>
            </p:txBody>
          </p:sp>
        </p:grpSp>
        <p:cxnSp>
          <p:nvCxnSpPr>
            <p:cNvPr id="155" name="肘形接點 154"/>
            <p:cNvCxnSpPr>
              <a:stCxn id="100" idx="3"/>
              <a:endCxn id="24" idx="1"/>
            </p:cNvCxnSpPr>
            <p:nvPr/>
          </p:nvCxnSpPr>
          <p:spPr>
            <a:xfrm flipV="1">
              <a:off x="3870289" y="2622908"/>
              <a:ext cx="1129524" cy="26240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肘形接點 156"/>
            <p:cNvCxnSpPr>
              <a:stCxn id="100" idx="3"/>
              <a:endCxn id="65" idx="1"/>
            </p:cNvCxnSpPr>
            <p:nvPr/>
          </p:nvCxnSpPr>
          <p:spPr>
            <a:xfrm flipV="1">
              <a:off x="3798281" y="4788682"/>
              <a:ext cx="1255450" cy="458248"/>
            </a:xfrm>
            <a:prstGeom prst="bentConnector3">
              <a:avLst>
                <a:gd name="adj1" fmla="val 50696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圓角矩形 2075"/>
            <p:cNvSpPr/>
            <p:nvPr/>
          </p:nvSpPr>
          <p:spPr>
            <a:xfrm>
              <a:off x="5857198" y="3824268"/>
              <a:ext cx="1163074" cy="540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7" name="圖片 1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35" y="3861048"/>
              <a:ext cx="888524" cy="448964"/>
            </a:xfrm>
            <a:prstGeom prst="rect">
              <a:avLst/>
            </a:prstGeom>
          </p:spPr>
        </p:pic>
        <p:cxnSp>
          <p:nvCxnSpPr>
            <p:cNvPr id="2078" name="肘形接點 2077"/>
            <p:cNvCxnSpPr>
              <a:stCxn id="175" idx="2"/>
              <a:endCxn id="2076" idx="1"/>
            </p:cNvCxnSpPr>
            <p:nvPr/>
          </p:nvCxnSpPr>
          <p:spPr>
            <a:xfrm rot="16200000" flipH="1">
              <a:off x="5423956" y="3661443"/>
              <a:ext cx="52236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肘形接點 226"/>
            <p:cNvCxnSpPr>
              <a:stCxn id="185" idx="0"/>
              <a:endCxn id="2076" idx="1"/>
            </p:cNvCxnSpPr>
            <p:nvPr/>
          </p:nvCxnSpPr>
          <p:spPr>
            <a:xfrm rot="5400000" flipH="1" flipV="1">
              <a:off x="5459681" y="4148082"/>
              <a:ext cx="45091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0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-93939" y="72463"/>
              <a:ext cx="2160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資料來源</a:t>
              </a:r>
              <a:endPara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124" name="群組 123"/>
          <p:cNvGrpSpPr/>
          <p:nvPr/>
        </p:nvGrpSpPr>
        <p:grpSpPr>
          <a:xfrm>
            <a:off x="179512" y="2153350"/>
            <a:ext cx="1346179" cy="2931834"/>
            <a:chOff x="574562" y="2147088"/>
            <a:chExt cx="1346179" cy="2931834"/>
          </a:xfrm>
        </p:grpSpPr>
        <p:grpSp>
          <p:nvGrpSpPr>
            <p:cNvPr id="11" name="群組 10"/>
            <p:cNvGrpSpPr/>
            <p:nvPr/>
          </p:nvGrpSpPr>
          <p:grpSpPr>
            <a:xfrm>
              <a:off x="651940" y="2969280"/>
              <a:ext cx="1193953" cy="1343343"/>
              <a:chOff x="327625" y="2583194"/>
              <a:chExt cx="1193953" cy="1343343"/>
            </a:xfrm>
          </p:grpSpPr>
          <p:pic>
            <p:nvPicPr>
              <p:cNvPr id="7" name="Picture 3" descr="G:\OneDrive\專題\報告ppt\eprice.gif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78" y="3567815"/>
                <a:ext cx="1111791" cy="35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G:\OneDrive\專題\報告ppt\mobile01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625" y="2583194"/>
                <a:ext cx="1193953" cy="411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https://s3-ap-northeast-1.amazonaws.com/piposay/images/source/ptt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40" b="24724"/>
              <a:stretch/>
            </p:blipFill>
            <p:spPr bwMode="auto">
              <a:xfrm>
                <a:off x="358681" y="3034495"/>
                <a:ext cx="587878" cy="24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圓角矩形 104"/>
            <p:cNvSpPr/>
            <p:nvPr/>
          </p:nvSpPr>
          <p:spPr>
            <a:xfrm>
              <a:off x="574562" y="2322064"/>
              <a:ext cx="1346179" cy="275685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690702" y="214708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2101" name="群組 2100"/>
          <p:cNvGrpSpPr/>
          <p:nvPr/>
        </p:nvGrpSpPr>
        <p:grpSpPr>
          <a:xfrm>
            <a:off x="7092280" y="2014910"/>
            <a:ext cx="1850958" cy="3288223"/>
            <a:chOff x="7092280" y="2014910"/>
            <a:chExt cx="1850958" cy="328822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48" y="2384242"/>
              <a:ext cx="1705790" cy="1279342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76" y="4246938"/>
              <a:ext cx="532850" cy="371885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002" y="4696984"/>
              <a:ext cx="763337" cy="354658"/>
            </a:xfrm>
            <a:prstGeom prst="rect">
              <a:avLst/>
            </a:prstGeom>
          </p:spPr>
        </p:pic>
        <p:pic>
          <p:nvPicPr>
            <p:cNvPr id="2091" name="Picture 4" descr="http://php.quicoto.com/wp-content/uploads/2013/06/css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15" y="4307639"/>
              <a:ext cx="473433" cy="42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圓角矩形 250"/>
            <p:cNvSpPr/>
            <p:nvPr/>
          </p:nvSpPr>
          <p:spPr>
            <a:xfrm>
              <a:off x="7212029" y="2204864"/>
              <a:ext cx="1680451" cy="30982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/>
            <p:cNvSpPr txBox="1"/>
            <p:nvPr/>
          </p:nvSpPr>
          <p:spPr>
            <a:xfrm>
              <a:off x="7496452" y="2014910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資料呈現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4" name="肘形接點 233"/>
            <p:cNvCxnSpPr>
              <a:stCxn id="2076" idx="3"/>
              <a:endCxn id="41" idx="2"/>
            </p:cNvCxnSpPr>
            <p:nvPr/>
          </p:nvCxnSpPr>
          <p:spPr>
            <a:xfrm flipV="1">
              <a:off x="7092280" y="3663584"/>
              <a:ext cx="998063" cy="43110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1" name="群組 2110"/>
          <p:cNvGrpSpPr/>
          <p:nvPr/>
        </p:nvGrpSpPr>
        <p:grpSpPr>
          <a:xfrm>
            <a:off x="1520432" y="1270968"/>
            <a:ext cx="2549265" cy="4654944"/>
            <a:chOff x="1520432" y="1270968"/>
            <a:chExt cx="2549265" cy="4654944"/>
          </a:xfrm>
        </p:grpSpPr>
        <p:grpSp>
          <p:nvGrpSpPr>
            <p:cNvPr id="2097" name="群組 2096"/>
            <p:cNvGrpSpPr/>
            <p:nvPr/>
          </p:nvGrpSpPr>
          <p:grpSpPr>
            <a:xfrm>
              <a:off x="1520432" y="1270968"/>
              <a:ext cx="2549265" cy="4654944"/>
              <a:chOff x="1520432" y="1270968"/>
              <a:chExt cx="2549265" cy="4654944"/>
            </a:xfrm>
          </p:grpSpPr>
          <p:cxnSp>
            <p:nvCxnSpPr>
              <p:cNvPr id="109" name="直線單箭頭接點 108"/>
              <p:cNvCxnSpPr/>
              <p:nvPr/>
            </p:nvCxnSpPr>
            <p:spPr>
              <a:xfrm>
                <a:off x="3178463" y="2972149"/>
                <a:ext cx="4005" cy="66948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>
                <a:off x="3713854" y="2961246"/>
                <a:ext cx="3963" cy="2031333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6" name="群組 2095"/>
              <p:cNvGrpSpPr/>
              <p:nvPr/>
            </p:nvGrpSpPr>
            <p:grpSpPr>
              <a:xfrm>
                <a:off x="1520432" y="1270968"/>
                <a:ext cx="2549265" cy="4654944"/>
                <a:chOff x="1520432" y="1270968"/>
                <a:chExt cx="2549265" cy="4654944"/>
              </a:xfrm>
            </p:grpSpPr>
            <p:grpSp>
              <p:nvGrpSpPr>
                <p:cNvPr id="115" name="群組 114"/>
                <p:cNvGrpSpPr/>
                <p:nvPr/>
              </p:nvGrpSpPr>
              <p:grpSpPr>
                <a:xfrm>
                  <a:off x="1596200" y="2780928"/>
                  <a:ext cx="786241" cy="389489"/>
                  <a:chOff x="2271754" y="2926962"/>
                  <a:chExt cx="702332" cy="212996"/>
                </a:xfrm>
              </p:grpSpPr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61" t="8615" r="4338" b="19652"/>
                  <a:stretch/>
                </p:blipFill>
                <p:spPr>
                  <a:xfrm>
                    <a:off x="2533486" y="3053973"/>
                    <a:ext cx="440600" cy="8598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圖片 107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CFFFB"/>
                      </a:clrFrom>
                      <a:clrTo>
                        <a:srgbClr val="FCFFFB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519" t="17840" r="23327" b="50933"/>
                  <a:stretch/>
                </p:blipFill>
                <p:spPr>
                  <a:xfrm>
                    <a:off x="2271754" y="2926962"/>
                    <a:ext cx="664201" cy="1144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群組 126"/>
                <p:cNvGrpSpPr/>
                <p:nvPr/>
              </p:nvGrpSpPr>
              <p:grpSpPr>
                <a:xfrm>
                  <a:off x="2407860" y="1270968"/>
                  <a:ext cx="1661837" cy="4654944"/>
                  <a:chOff x="3574026" y="1414984"/>
                  <a:chExt cx="1661837" cy="4654944"/>
                </a:xfrm>
              </p:grpSpPr>
              <p:grpSp>
                <p:nvGrpSpPr>
                  <p:cNvPr id="118" name="群組 117"/>
                  <p:cNvGrpSpPr/>
                  <p:nvPr/>
                </p:nvGrpSpPr>
                <p:grpSpPr>
                  <a:xfrm>
                    <a:off x="3574026" y="3176315"/>
                    <a:ext cx="805605" cy="419174"/>
                    <a:chOff x="3574026" y="3176315"/>
                    <a:chExt cx="805605" cy="419174"/>
                  </a:xfrm>
                </p:grpSpPr>
                <p:pic>
                  <p:nvPicPr>
                    <p:cNvPr id="111" name="圖片 110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3811139" y="3450186"/>
                      <a:ext cx="508560" cy="1453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文字方塊 109"/>
                    <p:cNvSpPr txBox="1"/>
                    <p:nvPr/>
                  </p:nvSpPr>
                  <p:spPr>
                    <a:xfrm>
                      <a:off x="3574026" y="3176315"/>
                      <a:ext cx="8056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N-gram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22" name="群組 121"/>
                  <p:cNvGrpSpPr/>
                  <p:nvPr/>
                </p:nvGrpSpPr>
                <p:grpSpPr>
                  <a:xfrm>
                    <a:off x="3649934" y="1414984"/>
                    <a:ext cx="1585929" cy="4654944"/>
                    <a:chOff x="3624026" y="1414984"/>
                    <a:chExt cx="1585929" cy="4654944"/>
                  </a:xfrm>
                </p:grpSpPr>
                <p:grpSp>
                  <p:nvGrpSpPr>
                    <p:cNvPr id="104" name="群組 103"/>
                    <p:cNvGrpSpPr/>
                    <p:nvPr/>
                  </p:nvGrpSpPr>
                  <p:grpSpPr>
                    <a:xfrm>
                      <a:off x="3624026" y="1414984"/>
                      <a:ext cx="1585929" cy="4654944"/>
                      <a:chOff x="3203848" y="1643450"/>
                      <a:chExt cx="1585929" cy="4654944"/>
                    </a:xfrm>
                  </p:grpSpPr>
                  <p:grpSp>
                    <p:nvGrpSpPr>
                      <p:cNvPr id="94" name="群組 93"/>
                      <p:cNvGrpSpPr/>
                      <p:nvPr/>
                    </p:nvGrpSpPr>
                    <p:grpSpPr>
                      <a:xfrm>
                        <a:off x="3360243" y="2828960"/>
                        <a:ext cx="1230126" cy="508702"/>
                        <a:chOff x="3360243" y="2828960"/>
                        <a:chExt cx="1230126" cy="508702"/>
                      </a:xfrm>
                    </p:grpSpPr>
                    <p:sp>
                      <p:nvSpPr>
                        <p:cNvPr id="92" name="圓角矩形 91"/>
                        <p:cNvSpPr/>
                        <p:nvPr/>
                      </p:nvSpPr>
                      <p:spPr>
                        <a:xfrm>
                          <a:off x="3360243" y="2828960"/>
                          <a:ext cx="1230126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3" name="文字方塊 92"/>
                        <p:cNvSpPr txBox="1"/>
                        <p:nvPr/>
                      </p:nvSpPr>
                      <p:spPr>
                        <a:xfrm>
                          <a:off x="3437905" y="2898645"/>
                          <a:ext cx="107260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Raw Data</a:t>
                          </a:r>
                          <a:endParaRPr lang="zh-TW" altLang="en-US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96" name="群組 95"/>
                      <p:cNvGrpSpPr/>
                      <p:nvPr/>
                    </p:nvGrpSpPr>
                    <p:grpSpPr>
                      <a:xfrm>
                        <a:off x="3360242" y="4017506"/>
                        <a:ext cx="941759" cy="508702"/>
                        <a:chOff x="3366599" y="3057426"/>
                        <a:chExt cx="941759" cy="508702"/>
                      </a:xfrm>
                    </p:grpSpPr>
                    <p:sp>
                      <p:nvSpPr>
                        <p:cNvPr id="97" name="圓角矩形 96"/>
                        <p:cNvSpPr/>
                        <p:nvPr/>
                      </p:nvSpPr>
                      <p:spPr>
                        <a:xfrm>
                          <a:off x="3366599" y="3057426"/>
                          <a:ext cx="941759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8" name="文字方塊 97"/>
                        <p:cNvSpPr txBox="1"/>
                        <p:nvPr/>
                      </p:nvSpPr>
                      <p:spPr>
                        <a:xfrm>
                          <a:off x="3498237" y="313408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>
                          <a:defPPr>
                            <a:defRPr lang="zh-TW"/>
                          </a:defPPr>
                          <a:lvl1pPr>
                            <a:defRPr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defRPr>
                          </a:lvl1pPr>
                        </a:lstStyle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詞庫</a:t>
                          </a:r>
                        </a:p>
                      </p:txBody>
                    </p:sp>
                  </p:grpSp>
                  <p:grpSp>
                    <p:nvGrpSpPr>
                      <p:cNvPr id="99" name="群組 98"/>
                      <p:cNvGrpSpPr/>
                      <p:nvPr/>
                    </p:nvGrpSpPr>
                    <p:grpSpPr>
                      <a:xfrm>
                        <a:off x="3360242" y="5365061"/>
                        <a:ext cx="1230127" cy="508702"/>
                        <a:chOff x="3366600" y="3458211"/>
                        <a:chExt cx="1230127" cy="508702"/>
                      </a:xfrm>
                    </p:grpSpPr>
                    <p:sp>
                      <p:nvSpPr>
                        <p:cNvPr id="100" name="圓角矩形 99"/>
                        <p:cNvSpPr/>
                        <p:nvPr/>
                      </p:nvSpPr>
                      <p:spPr>
                        <a:xfrm>
                          <a:off x="3366600" y="3458211"/>
                          <a:ext cx="1230127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101" name="文字方塊 100"/>
                        <p:cNvSpPr txBox="1"/>
                        <p:nvPr/>
                      </p:nvSpPr>
                      <p:spPr>
                        <a:xfrm>
                          <a:off x="3416387" y="3527896"/>
                          <a:ext cx="1107996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zh-TW" altLang="en-US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斷詞結果</a:t>
                          </a:r>
                        </a:p>
                      </p:txBody>
                    </p:sp>
                  </p:grpSp>
                  <p:sp>
                    <p:nvSpPr>
                      <p:cNvPr id="103" name="圓角矩形 102"/>
                      <p:cNvSpPr/>
                      <p:nvPr/>
                    </p:nvSpPr>
                    <p:spPr>
                      <a:xfrm>
                        <a:off x="3203848" y="2545264"/>
                        <a:ext cx="1585929" cy="3753130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pic>
                    <p:nvPicPr>
                      <p:cNvPr id="14" name="圖片 13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93865" y="1643450"/>
                        <a:ext cx="1411306" cy="7131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1" name="圖片 120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8823" b="36884"/>
                    <a:stretch/>
                  </p:blipFill>
                  <p:spPr>
                    <a:xfrm>
                      <a:off x="3984066" y="2214294"/>
                      <a:ext cx="858637" cy="2160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群組 124"/>
                  <p:cNvGrpSpPr/>
                  <p:nvPr/>
                </p:nvGrpSpPr>
                <p:grpSpPr>
                  <a:xfrm>
                    <a:off x="4063987" y="4471668"/>
                    <a:ext cx="755068" cy="426259"/>
                    <a:chOff x="4063987" y="4471668"/>
                    <a:chExt cx="755068" cy="426259"/>
                  </a:xfrm>
                </p:grpSpPr>
                <p:sp>
                  <p:nvSpPr>
                    <p:cNvPr id="116" name="文字方塊 115"/>
                    <p:cNvSpPr txBox="1"/>
                    <p:nvPr/>
                  </p:nvSpPr>
                  <p:spPr>
                    <a:xfrm>
                      <a:off x="4063987" y="4471668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</a:t>
                      </a:r>
                      <a:r>
                        <a:rPr lang="en-US" altLang="zh-TW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ieba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26" name="圖片 125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4310495" y="4752624"/>
                      <a:ext cx="508560" cy="145303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5" name="直線單箭頭接點 54"/>
                <p:cNvCxnSpPr>
                  <a:endCxn id="92" idx="1"/>
                </p:cNvCxnSpPr>
                <p:nvPr/>
              </p:nvCxnSpPr>
              <p:spPr>
                <a:xfrm>
                  <a:off x="1520432" y="2710829"/>
                  <a:ext cx="1119731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08" name="直線接點 2107"/>
            <p:cNvCxnSpPr>
              <a:stCxn id="97" idx="3"/>
            </p:cNvCxnSpPr>
            <p:nvPr/>
          </p:nvCxnSpPr>
          <p:spPr>
            <a:xfrm flipV="1">
              <a:off x="3581921" y="3898900"/>
              <a:ext cx="136004" cy="4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9" name="群組 2098"/>
          <p:cNvGrpSpPr/>
          <p:nvPr/>
        </p:nvGrpSpPr>
        <p:grpSpPr>
          <a:xfrm>
            <a:off x="3870289" y="1988840"/>
            <a:ext cx="3221991" cy="3919962"/>
            <a:chOff x="3798281" y="1988840"/>
            <a:chExt cx="3221991" cy="3919962"/>
          </a:xfrm>
        </p:grpSpPr>
        <p:grpSp>
          <p:nvGrpSpPr>
            <p:cNvPr id="191" name="群組 190"/>
            <p:cNvGrpSpPr/>
            <p:nvPr/>
          </p:nvGrpSpPr>
          <p:grpSpPr>
            <a:xfrm>
              <a:off x="4644008" y="1988840"/>
              <a:ext cx="1680451" cy="3919962"/>
              <a:chOff x="5385053" y="2149966"/>
              <a:chExt cx="1680451" cy="3919962"/>
            </a:xfrm>
          </p:grpSpPr>
          <p:sp>
            <p:nvSpPr>
              <p:cNvPr id="185" name="圓角矩形 184"/>
              <p:cNvSpPr/>
              <p:nvPr/>
            </p:nvSpPr>
            <p:spPr>
              <a:xfrm>
                <a:off x="5611021" y="4706725"/>
                <a:ext cx="1286200" cy="11876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76" y="4836448"/>
                <a:ext cx="669060" cy="226719"/>
              </a:xfrm>
              <a:prstGeom prst="rect">
                <a:avLst/>
              </a:prstGeom>
            </p:spPr>
          </p:pic>
          <p:sp>
            <p:nvSpPr>
              <p:cNvPr id="140" name="圓角矩形 139"/>
              <p:cNvSpPr/>
              <p:nvPr/>
            </p:nvSpPr>
            <p:spPr>
              <a:xfrm>
                <a:off x="5385053" y="2316798"/>
                <a:ext cx="1680451" cy="375313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5673085" y="2149966"/>
                <a:ext cx="11079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</a:t>
                </a: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析</a:t>
                </a: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5611021" y="2545792"/>
                <a:ext cx="1286200" cy="1187657"/>
                <a:chOff x="7305097" y="1482522"/>
                <a:chExt cx="1286200" cy="1187657"/>
              </a:xfrm>
            </p:grpSpPr>
            <p:sp>
              <p:nvSpPr>
                <p:cNvPr id="175" name="圓角矩形 174"/>
                <p:cNvSpPr/>
                <p:nvPr/>
              </p:nvSpPr>
              <p:spPr>
                <a:xfrm>
                  <a:off x="7305097" y="1482522"/>
                  <a:ext cx="1286200" cy="118765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934" y="1537250"/>
                  <a:ext cx="483826" cy="367027"/>
                </a:xfrm>
                <a:prstGeom prst="rect">
                  <a:avLst/>
                </a:prstGeom>
              </p:spPr>
            </p:pic>
            <p:sp>
              <p:nvSpPr>
                <p:cNvPr id="128" name="文字方塊 127"/>
                <p:cNvSpPr txBox="1"/>
                <p:nvPr/>
              </p:nvSpPr>
              <p:spPr>
                <a:xfrm>
                  <a:off x="7484262" y="1874436"/>
                  <a:ext cx="1010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K-Means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7449113" y="218627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關連規則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53" name="文字方塊 152"/>
              <p:cNvSpPr txBox="1"/>
              <p:nvPr/>
            </p:nvSpPr>
            <p:spPr>
              <a:xfrm>
                <a:off x="5907741" y="5094927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7C80"/>
                    </a:solidFill>
                  </a:rPr>
                  <a:t>MDS</a:t>
                </a:r>
                <a:endParaRPr lang="zh-TW" altLang="en-US" dirty="0">
                  <a:solidFill>
                    <a:srgbClr val="FF7C80"/>
                  </a:solidFill>
                </a:endParaRPr>
              </a:p>
            </p:txBody>
          </p:sp>
        </p:grpSp>
        <p:cxnSp>
          <p:nvCxnSpPr>
            <p:cNvPr id="155" name="肘形接點 154"/>
            <p:cNvCxnSpPr>
              <a:stCxn id="100" idx="3"/>
              <a:endCxn id="24" idx="1"/>
            </p:cNvCxnSpPr>
            <p:nvPr/>
          </p:nvCxnSpPr>
          <p:spPr>
            <a:xfrm flipV="1">
              <a:off x="3870289" y="2622908"/>
              <a:ext cx="1129524" cy="26240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肘形接點 156"/>
            <p:cNvCxnSpPr>
              <a:stCxn id="100" idx="3"/>
              <a:endCxn id="65" idx="1"/>
            </p:cNvCxnSpPr>
            <p:nvPr/>
          </p:nvCxnSpPr>
          <p:spPr>
            <a:xfrm flipV="1">
              <a:off x="3798281" y="4788682"/>
              <a:ext cx="1255450" cy="458248"/>
            </a:xfrm>
            <a:prstGeom prst="bentConnector3">
              <a:avLst>
                <a:gd name="adj1" fmla="val 50696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圓角矩形 2075"/>
            <p:cNvSpPr/>
            <p:nvPr/>
          </p:nvSpPr>
          <p:spPr>
            <a:xfrm>
              <a:off x="5857198" y="3824268"/>
              <a:ext cx="1163074" cy="540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7" name="圖片 1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35" y="3861048"/>
              <a:ext cx="888524" cy="448964"/>
            </a:xfrm>
            <a:prstGeom prst="rect">
              <a:avLst/>
            </a:prstGeom>
          </p:spPr>
        </p:pic>
        <p:cxnSp>
          <p:nvCxnSpPr>
            <p:cNvPr id="2078" name="肘形接點 2077"/>
            <p:cNvCxnSpPr>
              <a:stCxn id="175" idx="2"/>
              <a:endCxn id="2076" idx="1"/>
            </p:cNvCxnSpPr>
            <p:nvPr/>
          </p:nvCxnSpPr>
          <p:spPr>
            <a:xfrm rot="16200000" flipH="1">
              <a:off x="5423956" y="3661443"/>
              <a:ext cx="52236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肘形接點 226"/>
            <p:cNvCxnSpPr>
              <a:stCxn id="185" idx="0"/>
              <a:endCxn id="2076" idx="1"/>
            </p:cNvCxnSpPr>
            <p:nvPr/>
          </p:nvCxnSpPr>
          <p:spPr>
            <a:xfrm rot="5400000" flipH="1" flipV="1">
              <a:off x="5459681" y="4148082"/>
              <a:ext cx="45091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1539710" y="1052736"/>
            <a:ext cx="7604290" cy="5400600"/>
            <a:chOff x="4402177" y="1556792"/>
            <a:chExt cx="4741823" cy="4896544"/>
          </a:xfrm>
        </p:grpSpPr>
        <p:sp>
          <p:nvSpPr>
            <p:cNvPr id="4" name="矩形 3"/>
            <p:cNvSpPr/>
            <p:nvPr/>
          </p:nvSpPr>
          <p:spPr>
            <a:xfrm>
              <a:off x="4427984" y="1556792"/>
              <a:ext cx="4716016" cy="489654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402177" y="3029093"/>
              <a:ext cx="629703" cy="73819"/>
            </a:xfrm>
            <a:prstGeom prst="rect">
              <a:avLst/>
            </a:prstGeom>
            <a:solidFill>
              <a:srgbClr val="F2F2F2">
                <a:alpha val="8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1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4132" y="-3717540"/>
            <a:ext cx="1187624" cy="864096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-93939" y="18098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資料來</a:t>
            </a:r>
            <a:r>
              <a: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rPr>
              <a:t>源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96552" y="1416928"/>
            <a:ext cx="6077848" cy="2471927"/>
            <a:chOff x="323528" y="1103706"/>
            <a:chExt cx="6077848" cy="247192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8657" t="8701" r="9837" b="4500"/>
            <a:stretch/>
          </p:blipFill>
          <p:spPr>
            <a:xfrm>
              <a:off x="323528" y="1103706"/>
              <a:ext cx="4126523" cy="2471927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4349211" y="1111216"/>
              <a:ext cx="20521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PTT</a:t>
              </a:r>
            </a:p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MobileComm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282330" y="2208841"/>
            <a:ext cx="6020128" cy="2861406"/>
            <a:chOff x="1009306" y="1895619"/>
            <a:chExt cx="6020128" cy="2861406"/>
          </a:xfrm>
        </p:grpSpPr>
        <p:grpSp>
          <p:nvGrpSpPr>
            <p:cNvPr id="12" name="群組 11"/>
            <p:cNvGrpSpPr/>
            <p:nvPr/>
          </p:nvGrpSpPr>
          <p:grpSpPr>
            <a:xfrm>
              <a:off x="1009306" y="2283825"/>
              <a:ext cx="6020128" cy="2473200"/>
              <a:chOff x="2386789" y="3575633"/>
              <a:chExt cx="6020128" cy="247320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/>
              <a:srcRect l="5507" t="8000" r="5113" b="4501"/>
              <a:stretch/>
            </p:blipFill>
            <p:spPr>
              <a:xfrm>
                <a:off x="2386789" y="3575633"/>
                <a:ext cx="4491331" cy="247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6894964" y="3575633"/>
                <a:ext cx="15119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 err="1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Eprice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手機討論區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3" name="文字方塊 12"/>
            <p:cNvSpPr txBox="1"/>
            <p:nvPr/>
          </p:nvSpPr>
          <p:spPr>
            <a:xfrm>
              <a:off x="5652120" y="189561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510495" y="3381450"/>
            <a:ext cx="5462987" cy="3007618"/>
            <a:chOff x="2237471" y="3068228"/>
            <a:chExt cx="5462987" cy="3007618"/>
          </a:xfrm>
        </p:grpSpPr>
        <p:grpSp>
          <p:nvGrpSpPr>
            <p:cNvPr id="11" name="群組 10"/>
            <p:cNvGrpSpPr/>
            <p:nvPr/>
          </p:nvGrpSpPr>
          <p:grpSpPr>
            <a:xfrm>
              <a:off x="2237471" y="3575633"/>
              <a:ext cx="5462987" cy="2500213"/>
              <a:chOff x="1023889" y="2163056"/>
              <a:chExt cx="5462987" cy="2500213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5"/>
              <a:srcRect l="5014" t="8001" r="9831" b="5201"/>
              <a:stretch/>
            </p:blipFill>
            <p:spPr>
              <a:xfrm>
                <a:off x="1023889" y="2190069"/>
                <a:ext cx="4313513" cy="2473200"/>
              </a:xfrm>
              <a:prstGeom prst="rect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5273082" y="2163056"/>
                <a:ext cx="12137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Mobile01</a:t>
                </a:r>
              </a:p>
              <a:p>
                <a:pPr algn="ctr"/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手機版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6550984" y="306822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9799344" y="1747603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Mobile:62,284</a:t>
            </a:r>
          </a:p>
          <a:p>
            <a:r>
              <a:rPr lang="en-US" altLang="zh-TW" dirty="0" smtClean="0"/>
              <a:t>Eprice:10,064</a:t>
            </a:r>
          </a:p>
          <a:p>
            <a:r>
              <a:rPr lang="en-US" altLang="zh-TW" dirty="0" smtClean="0"/>
              <a:t>Ptt:40,495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00232" y="5397023"/>
            <a:ext cx="3518912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時間</a:t>
            </a:r>
            <a:r>
              <a:rPr lang="en-US" altLang="zh-TW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:2014/01~2015/03</a:t>
            </a:r>
          </a:p>
          <a:p>
            <a:r>
              <a:rPr lang="zh-TW" altLang="en-US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內容</a:t>
            </a:r>
            <a:r>
              <a:rPr lang="en-US" altLang="zh-TW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:</a:t>
            </a:r>
            <a:r>
              <a:rPr lang="zh-TW" altLang="en-US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使用者留言</a:t>
            </a:r>
            <a:endParaRPr lang="en-US" altLang="zh-TW" sz="2400" dirty="0" smtClean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lang="zh-TW" altLang="en-US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筆數</a:t>
            </a:r>
            <a:r>
              <a:rPr lang="en-US" altLang="zh-TW" sz="2400" dirty="0" smtClean="0">
                <a:latin typeface="Gulim" panose="020B0600000101010101" pitchFamily="34" charset="-127"/>
                <a:ea typeface="Gulim" panose="020B0600000101010101" pitchFamily="34" charset="-127"/>
              </a:rPr>
              <a:t>:112,843</a:t>
            </a:r>
            <a:endParaRPr lang="zh-TW" altLang="en-US" sz="24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4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-93939" y="72463"/>
              <a:ext cx="2160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</a:t>
              </a:r>
              <a:endParaRPr lang="zh-TW" altLang="en-US" sz="32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124" name="群組 123"/>
          <p:cNvGrpSpPr/>
          <p:nvPr/>
        </p:nvGrpSpPr>
        <p:grpSpPr>
          <a:xfrm>
            <a:off x="179512" y="2153350"/>
            <a:ext cx="1346179" cy="2931834"/>
            <a:chOff x="574562" y="2147088"/>
            <a:chExt cx="1346179" cy="2931834"/>
          </a:xfrm>
        </p:grpSpPr>
        <p:grpSp>
          <p:nvGrpSpPr>
            <p:cNvPr id="11" name="群組 10"/>
            <p:cNvGrpSpPr/>
            <p:nvPr/>
          </p:nvGrpSpPr>
          <p:grpSpPr>
            <a:xfrm>
              <a:off x="651940" y="2969280"/>
              <a:ext cx="1193953" cy="1343343"/>
              <a:chOff x="327625" y="2583194"/>
              <a:chExt cx="1193953" cy="1343343"/>
            </a:xfrm>
          </p:grpSpPr>
          <p:pic>
            <p:nvPicPr>
              <p:cNvPr id="7" name="Picture 3" descr="G:\OneDrive\專題\報告ppt\eprice.gif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78" y="3567815"/>
                <a:ext cx="1111791" cy="358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 descr="G:\OneDrive\專題\報告ppt\mobile01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625" y="2583194"/>
                <a:ext cx="1193953" cy="411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https://s3-ap-northeast-1.amazonaws.com/piposay/images/source/ptt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40" b="24724"/>
              <a:stretch/>
            </p:blipFill>
            <p:spPr bwMode="auto">
              <a:xfrm>
                <a:off x="358681" y="3034495"/>
                <a:ext cx="587878" cy="245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" name="圓角矩形 104"/>
            <p:cNvSpPr/>
            <p:nvPr/>
          </p:nvSpPr>
          <p:spPr>
            <a:xfrm>
              <a:off x="574562" y="2322064"/>
              <a:ext cx="1346179" cy="2756858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690702" y="214708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原始資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料</a:t>
              </a:r>
            </a:p>
          </p:txBody>
        </p:sp>
      </p:grpSp>
      <p:grpSp>
        <p:nvGrpSpPr>
          <p:cNvPr id="2101" name="群組 2100"/>
          <p:cNvGrpSpPr/>
          <p:nvPr/>
        </p:nvGrpSpPr>
        <p:grpSpPr>
          <a:xfrm>
            <a:off x="7092280" y="2014910"/>
            <a:ext cx="1850958" cy="3288223"/>
            <a:chOff x="7092280" y="2014910"/>
            <a:chExt cx="1850958" cy="328822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48" y="2384242"/>
              <a:ext cx="1705790" cy="1279342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376" y="4246938"/>
              <a:ext cx="532850" cy="371885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002" y="4696984"/>
              <a:ext cx="763337" cy="354658"/>
            </a:xfrm>
            <a:prstGeom prst="rect">
              <a:avLst/>
            </a:prstGeom>
          </p:spPr>
        </p:pic>
        <p:pic>
          <p:nvPicPr>
            <p:cNvPr id="2091" name="Picture 4" descr="http://php.quicoto.com/wp-content/uploads/2013/06/css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15" y="4307639"/>
              <a:ext cx="473433" cy="42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圓角矩形 250"/>
            <p:cNvSpPr/>
            <p:nvPr/>
          </p:nvSpPr>
          <p:spPr>
            <a:xfrm>
              <a:off x="7212029" y="2204864"/>
              <a:ext cx="1680451" cy="309826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3" name="文字方塊 222"/>
            <p:cNvSpPr txBox="1"/>
            <p:nvPr/>
          </p:nvSpPr>
          <p:spPr>
            <a:xfrm>
              <a:off x="7496452" y="2014910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資料呈現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4" name="肘形接點 233"/>
            <p:cNvCxnSpPr>
              <a:stCxn id="2076" idx="3"/>
              <a:endCxn id="41" idx="2"/>
            </p:cNvCxnSpPr>
            <p:nvPr/>
          </p:nvCxnSpPr>
          <p:spPr>
            <a:xfrm flipV="1">
              <a:off x="7092280" y="3663584"/>
              <a:ext cx="998063" cy="43110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1" name="群組 2110"/>
          <p:cNvGrpSpPr/>
          <p:nvPr/>
        </p:nvGrpSpPr>
        <p:grpSpPr>
          <a:xfrm>
            <a:off x="1520432" y="1270968"/>
            <a:ext cx="2549265" cy="4654944"/>
            <a:chOff x="1520432" y="1270968"/>
            <a:chExt cx="2549265" cy="4654944"/>
          </a:xfrm>
        </p:grpSpPr>
        <p:grpSp>
          <p:nvGrpSpPr>
            <p:cNvPr id="2097" name="群組 2096"/>
            <p:cNvGrpSpPr/>
            <p:nvPr/>
          </p:nvGrpSpPr>
          <p:grpSpPr>
            <a:xfrm>
              <a:off x="1520432" y="1270968"/>
              <a:ext cx="2549265" cy="4654944"/>
              <a:chOff x="1520432" y="1270968"/>
              <a:chExt cx="2549265" cy="4654944"/>
            </a:xfrm>
          </p:grpSpPr>
          <p:cxnSp>
            <p:nvCxnSpPr>
              <p:cNvPr id="109" name="直線單箭頭接點 108"/>
              <p:cNvCxnSpPr/>
              <p:nvPr/>
            </p:nvCxnSpPr>
            <p:spPr>
              <a:xfrm>
                <a:off x="3178463" y="2972149"/>
                <a:ext cx="4005" cy="669482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>
                <a:off x="3713854" y="2961246"/>
                <a:ext cx="3963" cy="2031333"/>
              </a:xfrm>
              <a:prstGeom prst="straightConnector1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6" name="群組 2095"/>
              <p:cNvGrpSpPr/>
              <p:nvPr/>
            </p:nvGrpSpPr>
            <p:grpSpPr>
              <a:xfrm>
                <a:off x="1520432" y="1270968"/>
                <a:ext cx="2549265" cy="4654944"/>
                <a:chOff x="1520432" y="1270968"/>
                <a:chExt cx="2549265" cy="4654944"/>
              </a:xfrm>
            </p:grpSpPr>
            <p:grpSp>
              <p:nvGrpSpPr>
                <p:cNvPr id="115" name="群組 114"/>
                <p:cNvGrpSpPr/>
                <p:nvPr/>
              </p:nvGrpSpPr>
              <p:grpSpPr>
                <a:xfrm>
                  <a:off x="1596200" y="2780928"/>
                  <a:ext cx="786241" cy="389489"/>
                  <a:chOff x="2271754" y="2926962"/>
                  <a:chExt cx="702332" cy="212996"/>
                </a:xfrm>
              </p:grpSpPr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61" t="8615" r="4338" b="19652"/>
                  <a:stretch/>
                </p:blipFill>
                <p:spPr>
                  <a:xfrm>
                    <a:off x="2533486" y="3053973"/>
                    <a:ext cx="440600" cy="85985"/>
                  </a:xfrm>
                  <a:prstGeom prst="rect">
                    <a:avLst/>
                  </a:prstGeom>
                </p:spPr>
              </p:pic>
              <p:pic>
                <p:nvPicPr>
                  <p:cNvPr id="108" name="圖片 107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clrChange>
                      <a:clrFrom>
                        <a:srgbClr val="FCFFFB"/>
                      </a:clrFrom>
                      <a:clrTo>
                        <a:srgbClr val="FCFFFB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519" t="17840" r="23327" b="50933"/>
                  <a:stretch/>
                </p:blipFill>
                <p:spPr>
                  <a:xfrm>
                    <a:off x="2271754" y="2926962"/>
                    <a:ext cx="664201" cy="1144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群組 126"/>
                <p:cNvGrpSpPr/>
                <p:nvPr/>
              </p:nvGrpSpPr>
              <p:grpSpPr>
                <a:xfrm>
                  <a:off x="2407860" y="1270968"/>
                  <a:ext cx="1661837" cy="4654944"/>
                  <a:chOff x="3574026" y="1414984"/>
                  <a:chExt cx="1661837" cy="4654944"/>
                </a:xfrm>
              </p:grpSpPr>
              <p:grpSp>
                <p:nvGrpSpPr>
                  <p:cNvPr id="118" name="群組 117"/>
                  <p:cNvGrpSpPr/>
                  <p:nvPr/>
                </p:nvGrpSpPr>
                <p:grpSpPr>
                  <a:xfrm>
                    <a:off x="3574026" y="3176315"/>
                    <a:ext cx="805605" cy="419174"/>
                    <a:chOff x="3574026" y="3176315"/>
                    <a:chExt cx="805605" cy="419174"/>
                  </a:xfrm>
                </p:grpSpPr>
                <p:pic>
                  <p:nvPicPr>
                    <p:cNvPr id="111" name="圖片 110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3811139" y="3450186"/>
                      <a:ext cx="508560" cy="1453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0" name="文字方塊 109"/>
                    <p:cNvSpPr txBox="1"/>
                    <p:nvPr/>
                  </p:nvSpPr>
                  <p:spPr>
                    <a:xfrm>
                      <a:off x="3574026" y="3176315"/>
                      <a:ext cx="8056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N-gram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22" name="群組 121"/>
                  <p:cNvGrpSpPr/>
                  <p:nvPr/>
                </p:nvGrpSpPr>
                <p:grpSpPr>
                  <a:xfrm>
                    <a:off x="3649934" y="1414984"/>
                    <a:ext cx="1585929" cy="4654944"/>
                    <a:chOff x="3624026" y="1414984"/>
                    <a:chExt cx="1585929" cy="4654944"/>
                  </a:xfrm>
                </p:grpSpPr>
                <p:grpSp>
                  <p:nvGrpSpPr>
                    <p:cNvPr id="104" name="群組 103"/>
                    <p:cNvGrpSpPr/>
                    <p:nvPr/>
                  </p:nvGrpSpPr>
                  <p:grpSpPr>
                    <a:xfrm>
                      <a:off x="3624026" y="1414984"/>
                      <a:ext cx="1585929" cy="4654944"/>
                      <a:chOff x="3203848" y="1643450"/>
                      <a:chExt cx="1585929" cy="4654944"/>
                    </a:xfrm>
                  </p:grpSpPr>
                  <p:grpSp>
                    <p:nvGrpSpPr>
                      <p:cNvPr id="94" name="群組 93"/>
                      <p:cNvGrpSpPr/>
                      <p:nvPr/>
                    </p:nvGrpSpPr>
                    <p:grpSpPr>
                      <a:xfrm>
                        <a:off x="3360243" y="2828960"/>
                        <a:ext cx="1230126" cy="508702"/>
                        <a:chOff x="3360243" y="2828960"/>
                        <a:chExt cx="1230126" cy="508702"/>
                      </a:xfrm>
                    </p:grpSpPr>
                    <p:sp>
                      <p:nvSpPr>
                        <p:cNvPr id="92" name="圓角矩形 91"/>
                        <p:cNvSpPr/>
                        <p:nvPr/>
                      </p:nvSpPr>
                      <p:spPr>
                        <a:xfrm>
                          <a:off x="3360243" y="2828960"/>
                          <a:ext cx="1230126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3" name="文字方塊 92"/>
                        <p:cNvSpPr txBox="1"/>
                        <p:nvPr/>
                      </p:nvSpPr>
                      <p:spPr>
                        <a:xfrm>
                          <a:off x="3437905" y="2898645"/>
                          <a:ext cx="107260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Raw Data</a:t>
                          </a:r>
                          <a:endParaRPr lang="zh-TW" altLang="en-US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96" name="群組 95"/>
                      <p:cNvGrpSpPr/>
                      <p:nvPr/>
                    </p:nvGrpSpPr>
                    <p:grpSpPr>
                      <a:xfrm>
                        <a:off x="3360242" y="4017506"/>
                        <a:ext cx="941759" cy="508702"/>
                        <a:chOff x="3366599" y="3057426"/>
                        <a:chExt cx="941759" cy="508702"/>
                      </a:xfrm>
                    </p:grpSpPr>
                    <p:sp>
                      <p:nvSpPr>
                        <p:cNvPr id="97" name="圓角矩形 96"/>
                        <p:cNvSpPr/>
                        <p:nvPr/>
                      </p:nvSpPr>
                      <p:spPr>
                        <a:xfrm>
                          <a:off x="3366599" y="3057426"/>
                          <a:ext cx="941759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98" name="文字方塊 97"/>
                        <p:cNvSpPr txBox="1"/>
                        <p:nvPr/>
                      </p:nvSpPr>
                      <p:spPr>
                        <a:xfrm>
                          <a:off x="3498237" y="313408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>
                          <a:defPPr>
                            <a:defRPr lang="zh-TW"/>
                          </a:defPPr>
                          <a:lvl1pPr>
                            <a:defRPr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defRPr>
                          </a:lvl1pPr>
                        </a:lstStyle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詞庫</a:t>
                          </a:r>
                        </a:p>
                      </p:txBody>
                    </p:sp>
                  </p:grpSp>
                  <p:grpSp>
                    <p:nvGrpSpPr>
                      <p:cNvPr id="99" name="群組 98"/>
                      <p:cNvGrpSpPr/>
                      <p:nvPr/>
                    </p:nvGrpSpPr>
                    <p:grpSpPr>
                      <a:xfrm>
                        <a:off x="3360242" y="5365061"/>
                        <a:ext cx="1230127" cy="508702"/>
                        <a:chOff x="3366600" y="3458211"/>
                        <a:chExt cx="1230127" cy="508702"/>
                      </a:xfrm>
                    </p:grpSpPr>
                    <p:sp>
                      <p:nvSpPr>
                        <p:cNvPr id="100" name="圓角矩形 99"/>
                        <p:cNvSpPr/>
                        <p:nvPr/>
                      </p:nvSpPr>
                      <p:spPr>
                        <a:xfrm>
                          <a:off x="3366600" y="3458211"/>
                          <a:ext cx="1230127" cy="508702"/>
                        </a:xfrm>
                        <a:prstGeom prst="roundRect">
                          <a:avLst/>
                        </a:pr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  <p:sp>
                      <p:nvSpPr>
                        <p:cNvPr id="101" name="文字方塊 100"/>
                        <p:cNvSpPr txBox="1"/>
                        <p:nvPr/>
                      </p:nvSpPr>
                      <p:spPr>
                        <a:xfrm>
                          <a:off x="3416387" y="3527896"/>
                          <a:ext cx="1107996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zh-TW" altLang="en-US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斷詞結果</a:t>
                          </a:r>
                        </a:p>
                      </p:txBody>
                    </p:sp>
                  </p:grpSp>
                  <p:sp>
                    <p:nvSpPr>
                      <p:cNvPr id="103" name="圓角矩形 102"/>
                      <p:cNvSpPr/>
                      <p:nvPr/>
                    </p:nvSpPr>
                    <p:spPr>
                      <a:xfrm>
                        <a:off x="3203848" y="2545264"/>
                        <a:ext cx="1585929" cy="3753130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pic>
                    <p:nvPicPr>
                      <p:cNvPr id="14" name="圖片 13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93865" y="1643450"/>
                        <a:ext cx="1411306" cy="7131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1" name="圖片 120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8823" b="36884"/>
                    <a:stretch/>
                  </p:blipFill>
                  <p:spPr>
                    <a:xfrm>
                      <a:off x="3984066" y="2214294"/>
                      <a:ext cx="858637" cy="2160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群組 124"/>
                  <p:cNvGrpSpPr/>
                  <p:nvPr/>
                </p:nvGrpSpPr>
                <p:grpSpPr>
                  <a:xfrm>
                    <a:off x="4063987" y="4471668"/>
                    <a:ext cx="755068" cy="426259"/>
                    <a:chOff x="4063987" y="4471668"/>
                    <a:chExt cx="755068" cy="426259"/>
                  </a:xfrm>
                </p:grpSpPr>
                <p:sp>
                  <p:nvSpPr>
                    <p:cNvPr id="116" name="文字方塊 115"/>
                    <p:cNvSpPr txBox="1"/>
                    <p:nvPr/>
                  </p:nvSpPr>
                  <p:spPr>
                    <a:xfrm>
                      <a:off x="4063987" y="4471668"/>
                      <a:ext cx="65915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</a:t>
                      </a:r>
                      <a:r>
                        <a:rPr lang="en-US" altLang="zh-TW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ieba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26" name="圖片 125"/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61" t="8615" r="4338" b="19652"/>
                    <a:stretch/>
                  </p:blipFill>
                  <p:spPr>
                    <a:xfrm>
                      <a:off x="4310495" y="4752624"/>
                      <a:ext cx="508560" cy="145303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55" name="直線單箭頭接點 54"/>
                <p:cNvCxnSpPr>
                  <a:endCxn id="92" idx="1"/>
                </p:cNvCxnSpPr>
                <p:nvPr/>
              </p:nvCxnSpPr>
              <p:spPr>
                <a:xfrm>
                  <a:off x="1520432" y="2710829"/>
                  <a:ext cx="1119731" cy="0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prstDash val="solid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08" name="直線接點 2107"/>
            <p:cNvCxnSpPr>
              <a:stCxn id="97" idx="3"/>
            </p:cNvCxnSpPr>
            <p:nvPr/>
          </p:nvCxnSpPr>
          <p:spPr>
            <a:xfrm flipV="1">
              <a:off x="3581921" y="3898900"/>
              <a:ext cx="136004" cy="47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9" name="群組 2098"/>
          <p:cNvGrpSpPr/>
          <p:nvPr/>
        </p:nvGrpSpPr>
        <p:grpSpPr>
          <a:xfrm>
            <a:off x="3870289" y="1988840"/>
            <a:ext cx="3221991" cy="3919962"/>
            <a:chOff x="3798281" y="1988840"/>
            <a:chExt cx="3221991" cy="3919962"/>
          </a:xfrm>
        </p:grpSpPr>
        <p:grpSp>
          <p:nvGrpSpPr>
            <p:cNvPr id="191" name="群組 190"/>
            <p:cNvGrpSpPr/>
            <p:nvPr/>
          </p:nvGrpSpPr>
          <p:grpSpPr>
            <a:xfrm>
              <a:off x="4644008" y="1988840"/>
              <a:ext cx="1680451" cy="3919962"/>
              <a:chOff x="5385053" y="2149966"/>
              <a:chExt cx="1680451" cy="3919962"/>
            </a:xfrm>
          </p:grpSpPr>
          <p:sp>
            <p:nvSpPr>
              <p:cNvPr id="185" name="圓角矩形 184"/>
              <p:cNvSpPr/>
              <p:nvPr/>
            </p:nvSpPr>
            <p:spPr>
              <a:xfrm>
                <a:off x="5611021" y="4706725"/>
                <a:ext cx="1286200" cy="11876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4776" y="4836448"/>
                <a:ext cx="669060" cy="226719"/>
              </a:xfrm>
              <a:prstGeom prst="rect">
                <a:avLst/>
              </a:prstGeom>
            </p:spPr>
          </p:pic>
          <p:sp>
            <p:nvSpPr>
              <p:cNvPr id="140" name="圓角矩形 139"/>
              <p:cNvSpPr/>
              <p:nvPr/>
            </p:nvSpPr>
            <p:spPr>
              <a:xfrm>
                <a:off x="5385053" y="2316798"/>
                <a:ext cx="1680451" cy="375313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5673085" y="2149966"/>
                <a:ext cx="110799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資料分</a:t>
                </a:r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析</a:t>
                </a: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5611021" y="2545792"/>
                <a:ext cx="1286200" cy="1187657"/>
                <a:chOff x="7305097" y="1482522"/>
                <a:chExt cx="1286200" cy="1187657"/>
              </a:xfrm>
            </p:grpSpPr>
            <p:sp>
              <p:nvSpPr>
                <p:cNvPr id="175" name="圓角矩形 174"/>
                <p:cNvSpPr/>
                <p:nvPr/>
              </p:nvSpPr>
              <p:spPr>
                <a:xfrm>
                  <a:off x="7305097" y="1482522"/>
                  <a:ext cx="1286200" cy="1187657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934" y="1537250"/>
                  <a:ext cx="483826" cy="367027"/>
                </a:xfrm>
                <a:prstGeom prst="rect">
                  <a:avLst/>
                </a:prstGeom>
              </p:spPr>
            </p:pic>
            <p:sp>
              <p:nvSpPr>
                <p:cNvPr id="128" name="文字方塊 127"/>
                <p:cNvSpPr txBox="1"/>
                <p:nvPr/>
              </p:nvSpPr>
              <p:spPr>
                <a:xfrm>
                  <a:off x="7484262" y="1874436"/>
                  <a:ext cx="1010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K-Means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7449113" y="218627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關連規則</a:t>
                  </a:r>
                  <a:endParaRPr lang="zh-TW" altLang="en-US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153" name="文字方塊 152"/>
              <p:cNvSpPr txBox="1"/>
              <p:nvPr/>
            </p:nvSpPr>
            <p:spPr>
              <a:xfrm>
                <a:off x="5907741" y="5094927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7C80"/>
                    </a:solidFill>
                  </a:rPr>
                  <a:t>MDS</a:t>
                </a:r>
                <a:endParaRPr lang="zh-TW" altLang="en-US" dirty="0">
                  <a:solidFill>
                    <a:srgbClr val="FF7C80"/>
                  </a:solidFill>
                </a:endParaRPr>
              </a:p>
            </p:txBody>
          </p:sp>
        </p:grpSp>
        <p:cxnSp>
          <p:nvCxnSpPr>
            <p:cNvPr id="155" name="肘形接點 154"/>
            <p:cNvCxnSpPr>
              <a:stCxn id="100" idx="3"/>
              <a:endCxn id="24" idx="1"/>
            </p:cNvCxnSpPr>
            <p:nvPr/>
          </p:nvCxnSpPr>
          <p:spPr>
            <a:xfrm flipV="1">
              <a:off x="3870289" y="2622908"/>
              <a:ext cx="1129524" cy="26240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肘形接點 156"/>
            <p:cNvCxnSpPr>
              <a:stCxn id="100" idx="3"/>
              <a:endCxn id="65" idx="1"/>
            </p:cNvCxnSpPr>
            <p:nvPr/>
          </p:nvCxnSpPr>
          <p:spPr>
            <a:xfrm flipV="1">
              <a:off x="3798281" y="4788682"/>
              <a:ext cx="1255450" cy="458248"/>
            </a:xfrm>
            <a:prstGeom prst="bentConnector3">
              <a:avLst>
                <a:gd name="adj1" fmla="val 50696"/>
              </a:avLst>
            </a:prstGeom>
            <a:ln w="57150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圓角矩形 2075"/>
            <p:cNvSpPr/>
            <p:nvPr/>
          </p:nvSpPr>
          <p:spPr>
            <a:xfrm>
              <a:off x="5857198" y="3824268"/>
              <a:ext cx="1163074" cy="540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7" name="圖片 19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35" y="3861048"/>
              <a:ext cx="888524" cy="448964"/>
            </a:xfrm>
            <a:prstGeom prst="rect">
              <a:avLst/>
            </a:prstGeom>
          </p:spPr>
        </p:pic>
        <p:cxnSp>
          <p:nvCxnSpPr>
            <p:cNvPr id="2078" name="肘形接點 2077"/>
            <p:cNvCxnSpPr>
              <a:stCxn id="175" idx="2"/>
              <a:endCxn id="2076" idx="1"/>
            </p:cNvCxnSpPr>
            <p:nvPr/>
          </p:nvCxnSpPr>
          <p:spPr>
            <a:xfrm rot="16200000" flipH="1">
              <a:off x="5423956" y="3661443"/>
              <a:ext cx="52236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肘形接點 226"/>
            <p:cNvCxnSpPr>
              <a:stCxn id="185" idx="0"/>
              <a:endCxn id="2076" idx="1"/>
            </p:cNvCxnSpPr>
            <p:nvPr/>
          </p:nvCxnSpPr>
          <p:spPr>
            <a:xfrm rot="5400000" flipH="1" flipV="1">
              <a:off x="5459681" y="4148082"/>
              <a:ext cx="450913" cy="344122"/>
            </a:xfrm>
            <a:prstGeom prst="bentConnector2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4081463" y="1556792"/>
            <a:ext cx="4955033" cy="4896544"/>
            <a:chOff x="4066795" y="1556792"/>
            <a:chExt cx="5077205" cy="4896544"/>
          </a:xfrm>
        </p:grpSpPr>
        <p:sp>
          <p:nvSpPr>
            <p:cNvPr id="4" name="矩形 3"/>
            <p:cNvSpPr/>
            <p:nvPr/>
          </p:nvSpPr>
          <p:spPr>
            <a:xfrm>
              <a:off x="4427984" y="1556792"/>
              <a:ext cx="4716016" cy="4896544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066795" y="5207794"/>
              <a:ext cx="431219" cy="73819"/>
            </a:xfrm>
            <a:prstGeom prst="rect">
              <a:avLst/>
            </a:prstGeom>
            <a:solidFill>
              <a:srgbClr val="F2F2F2">
                <a:alpha val="8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2" name="矩形 71"/>
          <p:cNvSpPr/>
          <p:nvPr/>
        </p:nvSpPr>
        <p:spPr>
          <a:xfrm>
            <a:off x="3874589" y="5207793"/>
            <a:ext cx="183061" cy="73819"/>
          </a:xfrm>
          <a:prstGeom prst="rect">
            <a:avLst/>
          </a:prstGeom>
          <a:solidFill>
            <a:srgbClr val="F2F2F2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14630" y="2972149"/>
            <a:ext cx="1470461" cy="2689099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2514046" y="1158550"/>
            <a:ext cx="1470461" cy="90476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7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52536" y="9128"/>
            <a:ext cx="8640960" cy="1187624"/>
            <a:chOff x="-252536" y="-99392"/>
            <a:chExt cx="8640960" cy="118762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74132" y="-3826060"/>
              <a:ext cx="1187624" cy="864096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22085" y="8112"/>
              <a:ext cx="62501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ETL-</a:t>
              </a:r>
              <a:r>
                <a:rPr lang="zh-TW" altLang="en-US" sz="32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資料爬取</a:t>
              </a:r>
              <a:r>
                <a:rPr lang="en-US" altLang="zh-TW" sz="2000" dirty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(</a:t>
              </a:r>
              <a:r>
                <a:rPr lang="zh-TW" altLang="en-US" sz="20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工具</a:t>
              </a:r>
              <a:r>
                <a:rPr lang="en-US" altLang="zh-TW" sz="2000" dirty="0" smtClean="0">
                  <a:solidFill>
                    <a:schemeClr val="tx2"/>
                  </a:solidFill>
                  <a:latin typeface="Adobe 繁黑體 Std B" pitchFamily="34" charset="-120"/>
                  <a:ea typeface="Adobe 繁黑體 Std B" pitchFamily="34" charset="-120"/>
                </a:rPr>
                <a:t>)</a:t>
              </a:r>
              <a:endParaRPr lang="zh-TW" altLang="en-US" sz="2000" dirty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  <a:p>
              <a:endParaRPr lang="en-US" altLang="zh-TW" sz="3200" dirty="0" smtClean="0">
                <a:solidFill>
                  <a:schemeClr val="tx2"/>
                </a:solidFill>
                <a:latin typeface="Adobe 繁黑體 Std B" pitchFamily="34" charset="-120"/>
                <a:ea typeface="Adobe 繁黑體 Std B" pitchFamily="34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95536" y="1027961"/>
            <a:ext cx="5832648" cy="2244420"/>
            <a:chOff x="0" y="1839929"/>
            <a:chExt cx="6794327" cy="28051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855"/>
            <a:stretch/>
          </p:blipFill>
          <p:spPr>
            <a:xfrm>
              <a:off x="0" y="1916833"/>
              <a:ext cx="6794327" cy="263829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5575" y="1839929"/>
              <a:ext cx="6768752" cy="280519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5148064" y="980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原始網站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2699792" y="3272380"/>
            <a:ext cx="6336704" cy="3540996"/>
            <a:chOff x="2699792" y="3272380"/>
            <a:chExt cx="6336704" cy="3540996"/>
          </a:xfrm>
        </p:grpSpPr>
        <p:grpSp>
          <p:nvGrpSpPr>
            <p:cNvPr id="23" name="群組 22"/>
            <p:cNvGrpSpPr/>
            <p:nvPr/>
          </p:nvGrpSpPr>
          <p:grpSpPr>
            <a:xfrm>
              <a:off x="2699792" y="3272380"/>
              <a:ext cx="6336704" cy="3540996"/>
              <a:chOff x="2699792" y="3272380"/>
              <a:chExt cx="6336704" cy="3540996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2699792" y="3272380"/>
                <a:ext cx="6336704" cy="3540996"/>
                <a:chOff x="2699792" y="3005944"/>
                <a:chExt cx="6336704" cy="3540996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2699792" y="3933056"/>
                  <a:ext cx="6336704" cy="2613884"/>
                  <a:chOff x="1907704" y="3670229"/>
                  <a:chExt cx="6336704" cy="2613884"/>
                </a:xfrm>
              </p:grpSpPr>
              <p:pic>
                <p:nvPicPr>
                  <p:cNvPr id="8" name="圖片 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704" y="3742238"/>
                    <a:ext cx="6264696" cy="2541875"/>
                  </a:xfrm>
                  <a:prstGeom prst="rect">
                    <a:avLst/>
                  </a:prstGeom>
                </p:spPr>
              </p:pic>
              <p:sp>
                <p:nvSpPr>
                  <p:cNvPr id="9" name="矩形 8"/>
                  <p:cNvSpPr/>
                  <p:nvPr/>
                </p:nvSpPr>
                <p:spPr>
                  <a:xfrm>
                    <a:off x="1907704" y="3670229"/>
                    <a:ext cx="6336704" cy="2613883"/>
                  </a:xfrm>
                  <a:prstGeom prst="rect">
                    <a:avLst/>
                  </a:prstGeom>
                  <a:noFill/>
                  <a:ln>
                    <a:solidFill>
                      <a:schemeClr val="accent6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12" name="肘形接點 11"/>
                <p:cNvCxnSpPr>
                  <a:stCxn id="6" idx="2"/>
                  <a:endCxn id="9" idx="0"/>
                </p:cNvCxnSpPr>
                <p:nvPr/>
              </p:nvCxnSpPr>
              <p:spPr>
                <a:xfrm rot="16200000" flipH="1">
                  <a:off x="4131936" y="2196847"/>
                  <a:ext cx="927111" cy="2545306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字方塊 12"/>
                <p:cNvSpPr txBox="1"/>
                <p:nvPr/>
              </p:nvSpPr>
              <p:spPr>
                <a:xfrm>
                  <a:off x="6613448" y="3398168"/>
                  <a:ext cx="18117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000" u="sng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rPr>
                    <a:t>Requests</a:t>
                  </a:r>
                  <a:r>
                    <a:rPr lang="zh-TW" altLang="en-US" sz="2000" u="sng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rPr>
                    <a:t>套件</a:t>
                  </a:r>
                  <a:endParaRPr lang="zh-TW" altLang="en-US" sz="2000" u="sng" dirty="0">
                    <a:solidFill>
                      <a:schemeClr val="accent6">
                        <a:lumMod val="75000"/>
                      </a:schemeClr>
                    </a:solidFill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</p:grpSp>
          <p:sp>
            <p:nvSpPr>
              <p:cNvPr id="21" name="文字方塊 20"/>
              <p:cNvSpPr txBox="1"/>
              <p:nvPr/>
            </p:nvSpPr>
            <p:spPr>
              <a:xfrm>
                <a:off x="8090531" y="4221268"/>
                <a:ext cx="873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Html</a:t>
                </a:r>
                <a:r>
                  <a:rPr lang="zh-TW" alt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碼</a:t>
                </a:r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182" y="3407229"/>
              <a:ext cx="1760181" cy="594537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-156503" y="4643899"/>
            <a:ext cx="9120991" cy="1975048"/>
            <a:chOff x="-156503" y="4643899"/>
            <a:chExt cx="9120991" cy="1975048"/>
          </a:xfrm>
        </p:grpSpPr>
        <p:grpSp>
          <p:nvGrpSpPr>
            <p:cNvPr id="29" name="群組 28"/>
            <p:cNvGrpSpPr/>
            <p:nvPr/>
          </p:nvGrpSpPr>
          <p:grpSpPr>
            <a:xfrm>
              <a:off x="62175" y="4941168"/>
              <a:ext cx="8902313" cy="1677779"/>
              <a:chOff x="62175" y="4941168"/>
              <a:chExt cx="8902313" cy="167777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203848" y="4941168"/>
                <a:ext cx="5760640" cy="100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203848" y="6453407"/>
                <a:ext cx="5760640" cy="16554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6" name="肘形接點 25"/>
              <p:cNvCxnSpPr>
                <a:stCxn id="17" idx="1"/>
                <a:endCxn id="24" idx="1"/>
              </p:cNvCxnSpPr>
              <p:nvPr/>
            </p:nvCxnSpPr>
            <p:spPr>
              <a:xfrm rot="10800000" flipV="1">
                <a:off x="3203848" y="5445223"/>
                <a:ext cx="12700" cy="1090953"/>
              </a:xfrm>
              <a:prstGeom prst="bentConnector3">
                <a:avLst>
                  <a:gd name="adj1" fmla="val 8200000"/>
                </a:avLst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62175" y="5098807"/>
                <a:ext cx="23855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 err="1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BeautifulSoup</a:t>
                </a:r>
                <a:r>
                  <a:rPr lang="zh-TW" altLang="en-US" sz="20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套件</a:t>
                </a:r>
                <a:endParaRPr lang="en-US" altLang="zh-TW" sz="2000" dirty="0" smtClean="0">
                  <a:solidFill>
                    <a:srgbClr val="0033CC"/>
                  </a:solidFill>
                  <a:latin typeface="Adobe 繁黑體 Std B" pitchFamily="34" charset="-120"/>
                  <a:ea typeface="Adobe 繁黑體 Std B" pitchFamily="34" charset="-120"/>
                </a:endParaRPr>
              </a:p>
              <a:p>
                <a:r>
                  <a:rPr lang="en-US" altLang="zh-TW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(</a:t>
                </a:r>
                <a:r>
                  <a:rPr lang="zh-TW" altLang="en-US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用</a:t>
                </a:r>
                <a:r>
                  <a:rPr lang="en-US" altLang="zh-TW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CSS</a:t>
                </a:r>
                <a:r>
                  <a:rPr lang="zh-TW" altLang="en-US" sz="1400" dirty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 </a:t>
                </a:r>
                <a:r>
                  <a:rPr lang="en-US" altLang="zh-TW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Class</a:t>
                </a:r>
                <a:r>
                  <a:rPr lang="zh-TW" altLang="en-US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取出網頁</a:t>
                </a:r>
                <a:endParaRPr lang="en-US" altLang="zh-TW" sz="1400" dirty="0" smtClean="0">
                  <a:solidFill>
                    <a:srgbClr val="0033CC"/>
                  </a:solidFill>
                  <a:latin typeface="Adobe 繁黑體 Std B" pitchFamily="34" charset="-120"/>
                  <a:ea typeface="Adobe 繁黑體 Std B" pitchFamily="34" charset="-120"/>
                </a:endParaRPr>
              </a:p>
              <a:p>
                <a:r>
                  <a:rPr lang="zh-TW" altLang="en-US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內容</a:t>
                </a:r>
                <a:r>
                  <a:rPr lang="en-US" altLang="zh-TW" sz="1400" dirty="0" smtClean="0">
                    <a:solidFill>
                      <a:srgbClr val="0033CC"/>
                    </a:solidFill>
                    <a:latin typeface="Adobe 繁黑體 Std B" pitchFamily="34" charset="-120"/>
                    <a:ea typeface="Adobe 繁黑體 Std B" pitchFamily="34" charset="-120"/>
                  </a:rPr>
                  <a:t>)</a:t>
                </a:r>
                <a:endParaRPr lang="en-US" altLang="zh-TW" sz="1400" dirty="0">
                  <a:solidFill>
                    <a:srgbClr val="0033CC"/>
                  </a:solidFill>
                  <a:latin typeface="Adobe 繁黑體 Std B" pitchFamily="34" charset="-120"/>
                  <a:ea typeface="Adobe 繁黑體 Std B" pitchFamily="34" charset="-120"/>
                </a:endParaRPr>
              </a:p>
            </p:txBody>
          </p:sp>
        </p:grp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6503" y="4643899"/>
              <a:ext cx="1760181" cy="594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9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15458</TotalTime>
  <Words>3686</Words>
  <Application>Microsoft Office PowerPoint</Application>
  <PresentationFormat>如螢幕大小 (4:3)</PresentationFormat>
  <Paragraphs>1815</Paragraphs>
  <Slides>48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Adobe 繁黑體 Std B</vt:lpstr>
      <vt:lpstr>FangSong</vt:lpstr>
      <vt:lpstr>Gulim</vt:lpstr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beyound</dc:creator>
  <cp:lastModifiedBy>BigData</cp:lastModifiedBy>
  <cp:revision>266</cp:revision>
  <dcterms:created xsi:type="dcterms:W3CDTF">2015-05-22T15:50:36Z</dcterms:created>
  <dcterms:modified xsi:type="dcterms:W3CDTF">2015-06-09T09:41:07Z</dcterms:modified>
</cp:coreProperties>
</file>